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sz="6000" b="0" strike="noStrike" spc="-1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lang="fr-FR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F833EF7E-5619-4862-8D32-A6B3AD7645B1}" type="datetime">
              <a:rPr lang="fr-FR" sz="1200" b="0" strike="noStrike" spc="-1">
                <a:solidFill>
                  <a:srgbClr val="8B8B8B"/>
                </a:solidFill>
                <a:latin typeface="Calibri"/>
              </a:rPr>
              <a:t>25/07/2022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981C7C26-B0D0-4AF0-84A5-8F4BA8992346}" type="slidenum">
              <a:rPr lang="fr-FR" sz="1200" b="0" strike="noStrike" spc="-1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fr-FR" sz="4400" b="0" strike="noStrike" spc="-1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432000" indent="-324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Calibri"/>
              </a:rPr>
              <a:t>Cliquez pour modifier les styles du texte du masque</a:t>
            </a:r>
          </a:p>
          <a:p>
            <a:pPr marL="864000" lvl="1" indent="-324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Deuxième niveau</a:t>
            </a:r>
          </a:p>
          <a:p>
            <a:pPr marL="1296000" lvl="2" indent="-288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Troisième niveau</a:t>
            </a:r>
          </a:p>
          <a:p>
            <a:pPr marL="1728000" lvl="3" indent="-216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</a:t>
            </a:r>
          </a:p>
          <a:p>
            <a:pPr marL="2160000" lvl="4" indent="-216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A8364C0D-D90F-45BE-AF9D-CC7B428062CC}" type="datetime">
              <a:rPr lang="fr-FR" sz="1200" b="0" strike="noStrike" spc="-1">
                <a:solidFill>
                  <a:srgbClr val="8B8B8B"/>
                </a:solidFill>
                <a:latin typeface="Calibri"/>
              </a:rPr>
              <a:t>25/07/2022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E5246949-B932-435D-B958-01162A66B995}" type="slidenum">
              <a:rPr lang="fr-FR" sz="1200" b="0" strike="noStrike" spc="-1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17"/>
          <p:cNvSpPr/>
          <p:nvPr/>
        </p:nvSpPr>
        <p:spPr>
          <a:xfrm>
            <a:off x="0" y="0"/>
            <a:ext cx="6482880" cy="6857640"/>
          </a:xfrm>
          <a:prstGeom prst="rect">
            <a:avLst/>
          </a:prstGeom>
          <a:gradFill rotWithShape="0">
            <a:gsLst>
              <a:gs pos="0">
                <a:srgbClr val="4472C4">
                  <a:alpha val="55294"/>
                </a:srgbClr>
              </a:gs>
              <a:gs pos="100000">
                <a:srgbClr val="AFABAB">
                  <a:alpha val="90196"/>
                </a:srgbClr>
              </a:gs>
            </a:gsLst>
            <a:lin ang="4200000"/>
          </a:gra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3" name="Picture 19"/>
          <p:cNvPicPr/>
          <p:nvPr/>
        </p:nvPicPr>
        <p:blipFill>
          <a:blip r:embed="rId2"/>
          <a:stretch/>
        </p:blipFill>
        <p:spPr>
          <a:xfrm flipH="1">
            <a:off x="36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804720" y="2539440"/>
            <a:ext cx="4481280" cy="17787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sz="4800" b="1" strike="noStrike" spc="-1">
                <a:solidFill>
                  <a:srgbClr val="3B3838"/>
                </a:solidFill>
                <a:latin typeface="Calibri Light"/>
              </a:rPr>
              <a:t>Bilan post COVID</a:t>
            </a:r>
            <a:endParaRPr lang="fr-FR" sz="4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Freeform 67"/>
          <p:cNvSpPr/>
          <p:nvPr/>
        </p:nvSpPr>
        <p:spPr>
          <a:xfrm>
            <a:off x="0" y="4179960"/>
            <a:ext cx="3209400" cy="2677680"/>
          </a:xfrm>
          <a:custGeom>
            <a:avLst/>
            <a:gdLst/>
            <a:ahLst/>
            <a:cxnLst/>
            <a:rect l="l" t="t" r="r" b="b"/>
            <a:pathLst>
              <a:path w="3242130" h="2704964">
                <a:moveTo>
                  <a:pt x="1465277" y="0"/>
                </a:moveTo>
                <a:cubicBezTo>
                  <a:pt x="2446606" y="0"/>
                  <a:pt x="3242130" y="795524"/>
                  <a:pt x="3242130" y="1776853"/>
                </a:cubicBezTo>
                <a:cubicBezTo>
                  <a:pt x="3242130" y="2083519"/>
                  <a:pt x="3164442" y="2372039"/>
                  <a:pt x="3027674" y="2623807"/>
                </a:cubicBezTo>
                <a:lnTo>
                  <a:pt x="2978369" y="2704964"/>
                </a:lnTo>
                <a:lnTo>
                  <a:pt x="0" y="2704964"/>
                </a:lnTo>
                <a:lnTo>
                  <a:pt x="0" y="772542"/>
                </a:lnTo>
                <a:lnTo>
                  <a:pt x="94171" y="646610"/>
                </a:lnTo>
                <a:cubicBezTo>
                  <a:pt x="420072" y="251709"/>
                  <a:pt x="913280" y="0"/>
                  <a:pt x="1465277" y="0"/>
                </a:cubicBezTo>
                <a:close/>
              </a:path>
            </a:pathLst>
          </a:custGeom>
          <a:solidFill>
            <a:srgbClr val="FFFFFF"/>
          </a:solidFill>
          <a:ln w="12600">
            <a:solidFill>
              <a:srgbClr val="ABC0E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Oval 23"/>
          <p:cNvSpPr/>
          <p:nvPr/>
        </p:nvSpPr>
        <p:spPr>
          <a:xfrm rot="21190200">
            <a:off x="3414240" y="2905920"/>
            <a:ext cx="2765520" cy="2731320"/>
          </a:xfrm>
          <a:prstGeom prst="ellipse">
            <a:avLst/>
          </a:prstGeom>
          <a:solidFill>
            <a:srgbClr val="FFFFFF"/>
          </a:solidFill>
          <a:ln w="12600">
            <a:solidFill>
              <a:srgbClr val="ABC0E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Freeform 65"/>
          <p:cNvSpPr/>
          <p:nvPr/>
        </p:nvSpPr>
        <p:spPr>
          <a:xfrm>
            <a:off x="0" y="0"/>
            <a:ext cx="4090680" cy="3465720"/>
          </a:xfrm>
          <a:custGeom>
            <a:avLst/>
            <a:gdLst/>
            <a:ahLst/>
            <a:cxnLst/>
            <a:rect l="l" t="t" r="r" b="b"/>
            <a:pathLst>
              <a:path w="4090921" h="3465906">
                <a:moveTo>
                  <a:pt x="0" y="0"/>
                </a:moveTo>
                <a:lnTo>
                  <a:pt x="3746474" y="0"/>
                </a:lnTo>
                <a:lnTo>
                  <a:pt x="3817144" y="116327"/>
                </a:lnTo>
                <a:cubicBezTo>
                  <a:pt x="3991744" y="437737"/>
                  <a:pt x="4090921" y="806065"/>
                  <a:pt x="4090921" y="1197557"/>
                </a:cubicBezTo>
                <a:cubicBezTo>
                  <a:pt x="4090921" y="2450332"/>
                  <a:pt x="3075348" y="3465906"/>
                  <a:pt x="1822572" y="3465906"/>
                </a:cubicBezTo>
                <a:cubicBezTo>
                  <a:pt x="1117886" y="3465906"/>
                  <a:pt x="488252" y="3144572"/>
                  <a:pt x="72204" y="2640438"/>
                </a:cubicBezTo>
                <a:lnTo>
                  <a:pt x="0" y="2543882"/>
                </a:lnTo>
                <a:close/>
              </a:path>
            </a:pathLst>
          </a:custGeom>
          <a:solidFill>
            <a:srgbClr val="FFFFFF"/>
          </a:solidFill>
          <a:ln w="12600">
            <a:solidFill>
              <a:srgbClr val="ABC0E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8" name="Image 3"/>
          <p:cNvPicPr/>
          <p:nvPr/>
        </p:nvPicPr>
        <p:blipFill>
          <a:blip r:embed="rId3"/>
          <a:stretch/>
        </p:blipFill>
        <p:spPr>
          <a:xfrm>
            <a:off x="240120" y="560160"/>
            <a:ext cx="3238560" cy="1713960"/>
          </a:xfrm>
          <a:prstGeom prst="rect">
            <a:avLst/>
          </a:prstGeom>
          <a:ln w="0">
            <a:noFill/>
          </a:ln>
        </p:spPr>
      </p:pic>
      <p:pic>
        <p:nvPicPr>
          <p:cNvPr id="89" name="Image 9"/>
          <p:cNvPicPr/>
          <p:nvPr/>
        </p:nvPicPr>
        <p:blipFill>
          <a:blip r:embed="rId4"/>
          <a:stretch/>
        </p:blipFill>
        <p:spPr>
          <a:xfrm>
            <a:off x="240120" y="5021640"/>
            <a:ext cx="2464920" cy="1432440"/>
          </a:xfrm>
          <a:prstGeom prst="rect">
            <a:avLst/>
          </a:prstGeom>
          <a:ln w="0">
            <a:noFill/>
          </a:ln>
        </p:spPr>
      </p:pic>
      <p:pic>
        <p:nvPicPr>
          <p:cNvPr id="90" name="Image 7"/>
          <p:cNvPicPr/>
          <p:nvPr/>
        </p:nvPicPr>
        <p:blipFill>
          <a:blip r:embed="rId5"/>
          <a:stretch/>
        </p:blipFill>
        <p:spPr>
          <a:xfrm>
            <a:off x="3420000" y="2944440"/>
            <a:ext cx="2664000" cy="2664000"/>
          </a:xfrm>
          <a:prstGeom prst="rect">
            <a:avLst/>
          </a:prstGeom>
          <a:ln w="0">
            <a:noFill/>
          </a:ln>
        </p:spPr>
      </p:pic>
      <p:sp>
        <p:nvSpPr>
          <p:cNvPr id="91" name="ZoneTexte 4"/>
          <p:cNvSpPr/>
          <p:nvPr/>
        </p:nvSpPr>
        <p:spPr>
          <a:xfrm>
            <a:off x="9576000" y="5832000"/>
            <a:ext cx="201672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1800" b="0" strike="noStrike" spc="-1">
                <a:solidFill>
                  <a:srgbClr val="767171"/>
                </a:solidFill>
                <a:latin typeface="Calibri"/>
              </a:rPr>
              <a:t>Dr Pierre Cabret</a:t>
            </a:r>
            <a:endParaRPr lang="fr-F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fr-FR" sz="1800" b="0" strike="noStrike" spc="-1">
                <a:solidFill>
                  <a:srgbClr val="767171"/>
                </a:solidFill>
                <a:latin typeface="Calibri"/>
              </a:rPr>
              <a:t>7 juillet 2022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838080" y="1467464"/>
            <a:ext cx="10515240" cy="750135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sz="4400" b="1" strike="noStrike" spc="-1" dirty="0">
                <a:solidFill>
                  <a:srgbClr val="2E75B6"/>
                </a:solidFill>
                <a:latin typeface="Calibri Light"/>
              </a:rPr>
              <a:t>Rappel : les </a:t>
            </a:r>
            <a:r>
              <a:rPr lang="fr-FR" b="1" spc="-1" dirty="0">
                <a:solidFill>
                  <a:srgbClr val="2E75B6"/>
                </a:solidFill>
                <a:latin typeface="Calibri Light"/>
              </a:rPr>
              <a:t>objectif</a:t>
            </a:r>
            <a:r>
              <a:rPr lang="fr-FR" sz="4400" b="1" strike="noStrike" spc="-1" dirty="0">
                <a:solidFill>
                  <a:srgbClr val="2E75B6"/>
                </a:solidFill>
                <a:latin typeface="Calibri Light"/>
              </a:rPr>
              <a:t>s – la population</a:t>
            </a:r>
            <a:endParaRPr lang="fr-FR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Rectangle 3"/>
          <p:cNvSpPr/>
          <p:nvPr/>
        </p:nvSpPr>
        <p:spPr>
          <a:xfrm>
            <a:off x="1033351" y="2175387"/>
            <a:ext cx="4510080" cy="558999"/>
          </a:xfrm>
          <a:prstGeom prst="rect">
            <a:avLst/>
          </a:prstGeom>
          <a:solidFill>
            <a:srgbClr val="9DC3E6"/>
          </a:solidFill>
          <a:ln w="12600">
            <a:solidFill>
              <a:srgbClr val="BDD7EE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pc="-1" dirty="0">
                <a:solidFill>
                  <a:srgbClr val="000000"/>
                </a:solidFill>
                <a:latin typeface="Calibri"/>
              </a:rPr>
              <a:t>Objectifs </a:t>
            </a:r>
            <a:r>
              <a:rPr lang="fr-FR" sz="1800" b="0" strike="noStrike" spc="-1" dirty="0">
                <a:solidFill>
                  <a:srgbClr val="000000"/>
                </a:solidFill>
                <a:latin typeface="Calibri"/>
              </a:rPr>
              <a:t>des bilans post Covid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6685200" y="2217960"/>
            <a:ext cx="4668480" cy="523800"/>
          </a:xfrm>
          <a:prstGeom prst="rect">
            <a:avLst/>
          </a:prstGeom>
          <a:solidFill>
            <a:srgbClr val="9DC3E6"/>
          </a:solidFill>
          <a:ln w="12600">
            <a:solidFill>
              <a:srgbClr val="BDD7EE"/>
            </a:solidFill>
            <a:miter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1800" b="0" strike="noStrike" spc="-1" dirty="0">
                <a:solidFill>
                  <a:srgbClr val="000000"/>
                </a:solidFill>
                <a:latin typeface="Calibri"/>
              </a:rPr>
              <a:t>Population concernée</a:t>
            </a:r>
          </a:p>
        </p:txBody>
      </p:sp>
      <p:pic>
        <p:nvPicPr>
          <p:cNvPr id="95" name="Image 5"/>
          <p:cNvPicPr/>
          <p:nvPr/>
        </p:nvPicPr>
        <p:blipFill>
          <a:blip r:embed="rId2"/>
          <a:stretch/>
        </p:blipFill>
        <p:spPr>
          <a:xfrm>
            <a:off x="838080" y="681120"/>
            <a:ext cx="1594080" cy="842400"/>
          </a:xfrm>
          <a:prstGeom prst="rect">
            <a:avLst/>
          </a:prstGeom>
          <a:ln w="0">
            <a:noFill/>
          </a:ln>
        </p:spPr>
      </p:pic>
      <p:pic>
        <p:nvPicPr>
          <p:cNvPr id="96" name="Image 6"/>
          <p:cNvPicPr/>
          <p:nvPr/>
        </p:nvPicPr>
        <p:blipFill>
          <a:blip r:embed="rId3"/>
          <a:stretch/>
        </p:blipFill>
        <p:spPr>
          <a:xfrm>
            <a:off x="4861440" y="-13622"/>
            <a:ext cx="2410560" cy="1919880"/>
          </a:xfrm>
          <a:prstGeom prst="rect">
            <a:avLst/>
          </a:prstGeom>
          <a:ln w="0">
            <a:noFill/>
          </a:ln>
        </p:spPr>
      </p:pic>
      <p:pic>
        <p:nvPicPr>
          <p:cNvPr id="97" name="Image 7"/>
          <p:cNvPicPr/>
          <p:nvPr/>
        </p:nvPicPr>
        <p:blipFill>
          <a:blip r:embed="rId4"/>
          <a:stretch/>
        </p:blipFill>
        <p:spPr>
          <a:xfrm>
            <a:off x="9880560" y="561600"/>
            <a:ext cx="1472760" cy="855000"/>
          </a:xfrm>
          <a:prstGeom prst="rect">
            <a:avLst/>
          </a:prstGeom>
          <a:ln w="0">
            <a:noFill/>
          </a:ln>
        </p:spPr>
      </p:pic>
      <p:sp>
        <p:nvSpPr>
          <p:cNvPr id="98" name="Flèche : bas 8"/>
          <p:cNvSpPr/>
          <p:nvPr/>
        </p:nvSpPr>
        <p:spPr>
          <a:xfrm>
            <a:off x="1779120" y="2852977"/>
            <a:ext cx="595440" cy="523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DC3E6"/>
          </a:solidFill>
          <a:ln w="12600">
            <a:solidFill>
              <a:srgbClr val="9DC3E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Flèche : bas 9"/>
          <p:cNvSpPr/>
          <p:nvPr/>
        </p:nvSpPr>
        <p:spPr>
          <a:xfrm>
            <a:off x="7482228" y="2878711"/>
            <a:ext cx="595440" cy="523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DC3E6"/>
          </a:solidFill>
          <a:ln w="12600">
            <a:solidFill>
              <a:srgbClr val="9DC3E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Rectangle 11"/>
          <p:cNvSpPr/>
          <p:nvPr/>
        </p:nvSpPr>
        <p:spPr>
          <a:xfrm>
            <a:off x="6685200" y="3474000"/>
            <a:ext cx="2160720" cy="2351160"/>
          </a:xfrm>
          <a:prstGeom prst="rect">
            <a:avLst/>
          </a:prstGeom>
          <a:solidFill>
            <a:srgbClr val="2E75B6"/>
          </a:solidFill>
          <a:ln w="12600">
            <a:solidFill>
              <a:srgbClr val="32549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1600" b="0" strike="noStrike" spc="-1">
                <a:solidFill>
                  <a:srgbClr val="FFFFFF"/>
                </a:solidFill>
                <a:latin typeface="Calibri"/>
              </a:rPr>
              <a:t>Tous les patients qui ont manifesté des symptômes en rapport probable ou confirmé avec la Covid-19 et qui sont restés confinés à </a:t>
            </a:r>
            <a:r>
              <a:rPr lang="fr-FR" sz="1600" b="1" strike="noStrike" spc="-1">
                <a:solidFill>
                  <a:srgbClr val="FFFFFF"/>
                </a:solidFill>
                <a:latin typeface="Calibri"/>
              </a:rPr>
              <a:t>domicile 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</a:rPr>
              <a:t>souffrant de symptômes persistants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101" name="Rectangle 12"/>
          <p:cNvSpPr/>
          <p:nvPr/>
        </p:nvSpPr>
        <p:spPr>
          <a:xfrm>
            <a:off x="9192960" y="3474000"/>
            <a:ext cx="2160720" cy="2351160"/>
          </a:xfrm>
          <a:prstGeom prst="rect">
            <a:avLst/>
          </a:prstGeom>
          <a:solidFill>
            <a:srgbClr val="2E75B6"/>
          </a:solidFill>
          <a:ln w="12600">
            <a:solidFill>
              <a:srgbClr val="32549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1600" b="0" strike="noStrike" spc="-1" dirty="0">
                <a:solidFill>
                  <a:srgbClr val="FFFFFF"/>
                </a:solidFill>
                <a:latin typeface="Calibri"/>
              </a:rPr>
              <a:t>Les patients ayant été atteints de la Covid-19 </a:t>
            </a:r>
            <a:r>
              <a:rPr kumimoji="0" lang="fr-FR" sz="1600" b="0" i="0" u="none" strike="noStrike" kern="1200" cap="none" spc="-1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souffrant de symptômes persistants, </a:t>
            </a:r>
            <a:endParaRPr kumimoji="0" lang="fr-FR" sz="16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fr-FR" sz="1600" spc="-1" dirty="0">
                <a:solidFill>
                  <a:srgbClr val="FFFFFF"/>
                </a:solidFill>
                <a:latin typeface="Calibri"/>
              </a:rPr>
              <a:t>a</a:t>
            </a:r>
            <a:r>
              <a:rPr lang="fr-FR" sz="1600" b="0" strike="noStrike" spc="-1" dirty="0">
                <a:solidFill>
                  <a:srgbClr val="FFFFFF"/>
                </a:solidFill>
                <a:latin typeface="Calibri"/>
              </a:rPr>
              <a:t>vec hospitalisation sans séjour en réanimation ou avec 1 seul jour maximum</a:t>
            </a:r>
            <a:endParaRPr lang="fr-FR" sz="1600" b="0" strike="noStrike" spc="-1" dirty="0">
              <a:latin typeface="Arial"/>
            </a:endParaRPr>
          </a:p>
        </p:txBody>
      </p:sp>
      <p:sp>
        <p:nvSpPr>
          <p:cNvPr id="102" name="Flèche : bas 13"/>
          <p:cNvSpPr/>
          <p:nvPr/>
        </p:nvSpPr>
        <p:spPr>
          <a:xfrm>
            <a:off x="10001148" y="2871337"/>
            <a:ext cx="595440" cy="523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DC3E6"/>
          </a:solidFill>
          <a:ln w="12600">
            <a:solidFill>
              <a:srgbClr val="9DC3E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3" name="Rectangle 14"/>
          <p:cNvSpPr/>
          <p:nvPr/>
        </p:nvSpPr>
        <p:spPr>
          <a:xfrm>
            <a:off x="3380040" y="3429000"/>
            <a:ext cx="2160720" cy="2351160"/>
          </a:xfrm>
          <a:prstGeom prst="rect">
            <a:avLst/>
          </a:prstGeom>
          <a:solidFill>
            <a:srgbClr val="2E75B6"/>
          </a:solidFill>
          <a:ln w="12600">
            <a:solidFill>
              <a:srgbClr val="32549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1600" b="0" strike="noStrike" spc="-1" dirty="0">
                <a:solidFill>
                  <a:srgbClr val="FFFFFF"/>
                </a:solidFill>
                <a:latin typeface="Calibri"/>
              </a:rPr>
              <a:t>Proposer, à partir d’une classification de cas patients, une prise en charge rapide et des orientations thérapeutiques adaptées aux différentes situations. </a:t>
            </a:r>
            <a:endParaRPr lang="fr-FR" sz="1600" b="0" strike="noStrike" spc="-1" dirty="0">
              <a:latin typeface="Arial"/>
            </a:endParaRPr>
          </a:p>
        </p:txBody>
      </p:sp>
      <p:sp>
        <p:nvSpPr>
          <p:cNvPr id="104" name="Rectangle 15"/>
          <p:cNvSpPr/>
          <p:nvPr/>
        </p:nvSpPr>
        <p:spPr>
          <a:xfrm>
            <a:off x="996480" y="3429000"/>
            <a:ext cx="2160720" cy="2351160"/>
          </a:xfrm>
          <a:prstGeom prst="rect">
            <a:avLst/>
          </a:prstGeom>
          <a:solidFill>
            <a:srgbClr val="2E75B6"/>
          </a:solidFill>
          <a:ln w="12600">
            <a:solidFill>
              <a:srgbClr val="32549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1800" b="0" strike="noStrike" spc="-1" dirty="0">
                <a:solidFill>
                  <a:srgbClr val="FFFFFF"/>
                </a:solidFill>
                <a:latin typeface="Calibri"/>
              </a:rPr>
              <a:t>Proposer un bilan complet visant à évaluer les symptômes persistants à la suite d’une infection virale au SARS COV2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05" name="Flèche : bas 16"/>
          <p:cNvSpPr/>
          <p:nvPr/>
        </p:nvSpPr>
        <p:spPr>
          <a:xfrm>
            <a:off x="4177428" y="2867562"/>
            <a:ext cx="595440" cy="523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DC3E6"/>
          </a:solidFill>
          <a:ln w="12600">
            <a:solidFill>
              <a:srgbClr val="9DC3E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/>
          </p:nvPr>
        </p:nvSpPr>
        <p:spPr>
          <a:xfrm>
            <a:off x="945000" y="1476000"/>
            <a:ext cx="11097058" cy="5076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3600" b="0" strike="noStrike" spc="-1">
                <a:solidFill>
                  <a:srgbClr val="2E75B6"/>
                </a:solidFill>
                <a:latin typeface="Calibri"/>
              </a:rPr>
              <a:t>Déroulement du parcours de soin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7" name="Image 3"/>
          <p:cNvPicPr/>
          <p:nvPr/>
        </p:nvPicPr>
        <p:blipFill>
          <a:blip r:embed="rId2"/>
          <a:stretch/>
        </p:blipFill>
        <p:spPr>
          <a:xfrm>
            <a:off x="838080" y="681120"/>
            <a:ext cx="1594080" cy="842400"/>
          </a:xfrm>
          <a:prstGeom prst="rect">
            <a:avLst/>
          </a:prstGeom>
          <a:ln w="0">
            <a:noFill/>
          </a:ln>
        </p:spPr>
      </p:pic>
      <p:pic>
        <p:nvPicPr>
          <p:cNvPr id="108" name="Image 4"/>
          <p:cNvPicPr/>
          <p:nvPr/>
        </p:nvPicPr>
        <p:blipFill>
          <a:blip r:embed="rId3"/>
          <a:stretch/>
        </p:blipFill>
        <p:spPr>
          <a:xfrm>
            <a:off x="5040000" y="66960"/>
            <a:ext cx="2088000" cy="1589040"/>
          </a:xfrm>
          <a:prstGeom prst="rect">
            <a:avLst/>
          </a:prstGeom>
          <a:ln w="0">
            <a:noFill/>
          </a:ln>
        </p:spPr>
      </p:pic>
      <p:pic>
        <p:nvPicPr>
          <p:cNvPr id="109" name="Image 5"/>
          <p:cNvPicPr/>
          <p:nvPr/>
        </p:nvPicPr>
        <p:blipFill>
          <a:blip r:embed="rId4"/>
          <a:stretch/>
        </p:blipFill>
        <p:spPr>
          <a:xfrm>
            <a:off x="9880560" y="561600"/>
            <a:ext cx="1472760" cy="855000"/>
          </a:xfrm>
          <a:prstGeom prst="rect">
            <a:avLst/>
          </a:prstGeom>
          <a:ln w="0">
            <a:noFill/>
          </a:ln>
        </p:spPr>
      </p:pic>
      <p:sp>
        <p:nvSpPr>
          <p:cNvPr id="110" name="Organigramme : Connecteur 7"/>
          <p:cNvSpPr/>
          <p:nvPr/>
        </p:nvSpPr>
        <p:spPr>
          <a:xfrm>
            <a:off x="4364640" y="2346120"/>
            <a:ext cx="359280" cy="389880"/>
          </a:xfrm>
          <a:prstGeom prst="flowChartConnector">
            <a:avLst/>
          </a:prstGeom>
          <a:solidFill>
            <a:srgbClr val="CC0066"/>
          </a:solidFill>
          <a:ln w="12600">
            <a:solidFill>
              <a:srgbClr val="32549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1" name="Rectangle 8"/>
          <p:cNvSpPr/>
          <p:nvPr/>
        </p:nvSpPr>
        <p:spPr>
          <a:xfrm>
            <a:off x="4878360" y="2526480"/>
            <a:ext cx="883080" cy="45360"/>
          </a:xfrm>
          <a:prstGeom prst="rect">
            <a:avLst/>
          </a:prstGeom>
          <a:solidFill>
            <a:srgbClr val="767171"/>
          </a:solidFill>
          <a:ln w="12600">
            <a:solidFill>
              <a:srgbClr val="32549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2" name="Organigramme : Connecteur 9"/>
          <p:cNvSpPr/>
          <p:nvPr/>
        </p:nvSpPr>
        <p:spPr>
          <a:xfrm>
            <a:off x="5916240" y="2339280"/>
            <a:ext cx="359280" cy="389880"/>
          </a:xfrm>
          <a:prstGeom prst="flowChartConnector">
            <a:avLst/>
          </a:prstGeom>
          <a:solidFill>
            <a:srgbClr val="FF6600"/>
          </a:solidFill>
          <a:ln w="12600">
            <a:solidFill>
              <a:srgbClr val="32549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Rectangle 10"/>
          <p:cNvSpPr/>
          <p:nvPr/>
        </p:nvSpPr>
        <p:spPr>
          <a:xfrm>
            <a:off x="6429960" y="2523240"/>
            <a:ext cx="883080" cy="45360"/>
          </a:xfrm>
          <a:prstGeom prst="rect">
            <a:avLst/>
          </a:prstGeom>
          <a:solidFill>
            <a:srgbClr val="767171"/>
          </a:solidFill>
          <a:ln w="12600">
            <a:solidFill>
              <a:srgbClr val="32549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" name="Organigramme : Connecteur 11"/>
          <p:cNvSpPr/>
          <p:nvPr/>
        </p:nvSpPr>
        <p:spPr>
          <a:xfrm>
            <a:off x="7467480" y="2322000"/>
            <a:ext cx="359280" cy="389880"/>
          </a:xfrm>
          <a:prstGeom prst="flowChartConnector">
            <a:avLst/>
          </a:prstGeom>
          <a:solidFill>
            <a:srgbClr val="660066"/>
          </a:solidFill>
          <a:ln w="12600">
            <a:solidFill>
              <a:srgbClr val="32549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5" name="ZoneTexte 13"/>
          <p:cNvSpPr/>
          <p:nvPr/>
        </p:nvSpPr>
        <p:spPr>
          <a:xfrm>
            <a:off x="7158600" y="2828160"/>
            <a:ext cx="97740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1800" b="1" strike="noStrike" spc="-1">
                <a:solidFill>
                  <a:srgbClr val="000000"/>
                </a:solidFill>
                <a:latin typeface="Calibri"/>
              </a:rPr>
              <a:t>Etape 3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16" name="ZoneTexte 14"/>
          <p:cNvSpPr/>
          <p:nvPr/>
        </p:nvSpPr>
        <p:spPr>
          <a:xfrm>
            <a:off x="5607000" y="2828160"/>
            <a:ext cx="97740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1800" b="1" strike="noStrike" spc="-1">
                <a:solidFill>
                  <a:srgbClr val="000000"/>
                </a:solidFill>
                <a:latin typeface="Calibri"/>
              </a:rPr>
              <a:t>Etape 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17" name="ZoneTexte 15"/>
          <p:cNvSpPr/>
          <p:nvPr/>
        </p:nvSpPr>
        <p:spPr>
          <a:xfrm>
            <a:off x="4055760" y="2828160"/>
            <a:ext cx="97740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1800" b="1" strike="noStrike" spc="-1">
                <a:solidFill>
                  <a:srgbClr val="000000"/>
                </a:solidFill>
                <a:latin typeface="Calibri"/>
              </a:rPr>
              <a:t>Etape 1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18" name="Organigramme : Connecteur 16"/>
          <p:cNvSpPr/>
          <p:nvPr/>
        </p:nvSpPr>
        <p:spPr>
          <a:xfrm>
            <a:off x="2252880" y="3510360"/>
            <a:ext cx="359280" cy="389880"/>
          </a:xfrm>
          <a:prstGeom prst="flowChartConnector">
            <a:avLst/>
          </a:prstGeom>
          <a:solidFill>
            <a:srgbClr val="CC0066"/>
          </a:solidFill>
          <a:ln w="12600">
            <a:solidFill>
              <a:srgbClr val="32549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9" name="ZoneTexte 20"/>
          <p:cNvSpPr/>
          <p:nvPr/>
        </p:nvSpPr>
        <p:spPr>
          <a:xfrm>
            <a:off x="701640" y="4089600"/>
            <a:ext cx="3461760" cy="265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50000"/>
              </a:lnSpc>
              <a:spcBef>
                <a:spcPts val="125"/>
              </a:spcBef>
              <a:spcAft>
                <a:spcPts val="125"/>
              </a:spcAft>
              <a:buNone/>
            </a:pPr>
            <a:r>
              <a:rPr lang="fr-FR" sz="1600" b="1" strike="noStrike" spc="-1" dirty="0">
                <a:solidFill>
                  <a:srgbClr val="535353"/>
                </a:solidFill>
                <a:latin typeface="Calibri"/>
              </a:rPr>
              <a:t>Anamnèse </a:t>
            </a:r>
            <a:endParaRPr lang="fr-FR" sz="1600" b="0" strike="noStrike" spc="-1" dirty="0">
              <a:latin typeface="Arial"/>
            </a:endParaRPr>
          </a:p>
          <a:p>
            <a:pPr algn="ctr">
              <a:lnSpc>
                <a:spcPct val="150000"/>
              </a:lnSpc>
              <a:spcBef>
                <a:spcPts val="125"/>
              </a:spcBef>
              <a:spcAft>
                <a:spcPts val="125"/>
              </a:spcAft>
              <a:buNone/>
            </a:pPr>
            <a:r>
              <a:rPr lang="fr-FR" sz="1600" b="1" strike="noStrike" spc="-1" dirty="0">
                <a:solidFill>
                  <a:srgbClr val="535353"/>
                </a:solidFill>
                <a:latin typeface="Calibri"/>
              </a:rPr>
              <a:t>Auto – tests </a:t>
            </a:r>
            <a:r>
              <a:rPr lang="fr-FR" sz="1400" b="1" strike="noStrike" spc="-1" dirty="0">
                <a:solidFill>
                  <a:srgbClr val="535353"/>
                </a:solidFill>
                <a:latin typeface="Calibri"/>
              </a:rPr>
              <a:t>(</a:t>
            </a:r>
            <a:r>
              <a:rPr lang="fr-FR" sz="1300" b="1" strike="noStrike" spc="-1" dirty="0">
                <a:solidFill>
                  <a:srgbClr val="535353"/>
                </a:solidFill>
                <a:latin typeface="Calibri"/>
              </a:rPr>
              <a:t>Nijmegen, PCL – 5, debout – assis 30s, perte de poids</a:t>
            </a:r>
            <a:r>
              <a:rPr lang="fr-FR" sz="1400" b="1" strike="noStrike" spc="-1" dirty="0">
                <a:solidFill>
                  <a:srgbClr val="535353"/>
                </a:solidFill>
                <a:latin typeface="Calibri"/>
              </a:rPr>
              <a:t>)</a:t>
            </a:r>
            <a:endParaRPr lang="fr-FR" sz="1400" b="0" strike="noStrike" spc="-1" dirty="0">
              <a:latin typeface="Arial"/>
            </a:endParaRPr>
          </a:p>
          <a:p>
            <a:pPr algn="ctr">
              <a:lnSpc>
                <a:spcPct val="150000"/>
              </a:lnSpc>
              <a:spcBef>
                <a:spcPts val="125"/>
              </a:spcBef>
              <a:spcAft>
                <a:spcPts val="125"/>
              </a:spcAft>
              <a:buNone/>
            </a:pPr>
            <a:r>
              <a:rPr lang="fr-FR" sz="1600" b="1" strike="noStrike" spc="-1" dirty="0">
                <a:solidFill>
                  <a:srgbClr val="535353"/>
                </a:solidFill>
                <a:latin typeface="Calibri"/>
              </a:rPr>
              <a:t>1</a:t>
            </a:r>
            <a:r>
              <a:rPr lang="fr-FR" sz="1600" b="1" strike="noStrike" spc="-1" baseline="30000" dirty="0">
                <a:solidFill>
                  <a:srgbClr val="535353"/>
                </a:solidFill>
                <a:latin typeface="Calibri"/>
              </a:rPr>
              <a:t>ère</a:t>
            </a:r>
            <a:r>
              <a:rPr lang="fr-FR" sz="1600" b="1" strike="noStrike" spc="-1" dirty="0">
                <a:solidFill>
                  <a:srgbClr val="535353"/>
                </a:solidFill>
                <a:latin typeface="Calibri"/>
              </a:rPr>
              <a:t> consultation </a:t>
            </a:r>
            <a:endParaRPr lang="fr-FR" sz="1600" b="0" strike="noStrike" spc="-1" dirty="0">
              <a:latin typeface="Arial"/>
            </a:endParaRPr>
          </a:p>
          <a:p>
            <a:pPr algn="ctr">
              <a:lnSpc>
                <a:spcPct val="150000"/>
              </a:lnSpc>
              <a:spcBef>
                <a:spcPts val="125"/>
              </a:spcBef>
              <a:spcAft>
                <a:spcPts val="125"/>
              </a:spcAft>
              <a:buNone/>
            </a:pPr>
            <a:r>
              <a:rPr lang="fr-FR" sz="1600" b="1" strike="noStrike" spc="-1" dirty="0">
                <a:solidFill>
                  <a:srgbClr val="535353"/>
                </a:solidFill>
                <a:latin typeface="Calibri"/>
              </a:rPr>
              <a:t>avec un médecin ou IPA</a:t>
            </a:r>
            <a:endParaRPr lang="fr-FR" sz="1600" b="0" strike="noStrike" spc="-1" dirty="0">
              <a:latin typeface="Arial"/>
            </a:endParaRPr>
          </a:p>
          <a:p>
            <a:pPr algn="ctr">
              <a:lnSpc>
                <a:spcPct val="150000"/>
              </a:lnSpc>
              <a:spcBef>
                <a:spcPts val="125"/>
              </a:spcBef>
              <a:spcAft>
                <a:spcPts val="125"/>
              </a:spcAft>
              <a:buNone/>
            </a:pPr>
            <a:r>
              <a:rPr lang="fr-FR" sz="1600" b="1" strike="noStrike" spc="-1" dirty="0">
                <a:solidFill>
                  <a:srgbClr val="FF0000"/>
                </a:solidFill>
                <a:latin typeface="Calibri"/>
              </a:rPr>
              <a:t>Compte rendu médecin traitant</a:t>
            </a:r>
            <a:endParaRPr lang="fr-FR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fr-FR" sz="1600" b="0" strike="noStrike" spc="-1" dirty="0">
              <a:latin typeface="Arial"/>
            </a:endParaRPr>
          </a:p>
        </p:txBody>
      </p:sp>
      <p:sp>
        <p:nvSpPr>
          <p:cNvPr id="120" name="ZoneTexte 21"/>
          <p:cNvSpPr/>
          <p:nvPr/>
        </p:nvSpPr>
        <p:spPr>
          <a:xfrm>
            <a:off x="4620600" y="4125600"/>
            <a:ext cx="3170160" cy="2554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535353"/>
                </a:solidFill>
                <a:latin typeface="Calibri"/>
              </a:rPr>
              <a:t>Bilan biologique</a:t>
            </a:r>
            <a:endParaRPr lang="fr-FR" sz="1600" b="0" strike="noStrike" spc="-1">
              <a:latin typeface="Arial"/>
            </a:endParaRPr>
          </a:p>
          <a:p>
            <a:pPr algn="ctr"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535353"/>
                </a:solidFill>
                <a:latin typeface="Calibri"/>
              </a:rPr>
              <a:t>Bilan cardiaque</a:t>
            </a:r>
            <a:endParaRPr lang="fr-FR" sz="1600" b="0" strike="noStrike" spc="-1">
              <a:latin typeface="Arial"/>
            </a:endParaRPr>
          </a:p>
          <a:p>
            <a:pPr algn="ctr"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535353"/>
                </a:solidFill>
                <a:latin typeface="Calibri"/>
              </a:rPr>
              <a:t>Bilan pneumologique</a:t>
            </a:r>
            <a:endParaRPr lang="fr-FR" sz="1600" b="0" strike="noStrike" spc="-1">
              <a:latin typeface="Arial"/>
            </a:endParaRPr>
          </a:p>
          <a:p>
            <a:pPr algn="ctr"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535353"/>
                </a:solidFill>
                <a:latin typeface="Calibri"/>
              </a:rPr>
              <a:t>2</a:t>
            </a:r>
            <a:r>
              <a:rPr lang="fr-FR" sz="1600" b="1" strike="noStrike" spc="-1" baseline="30000">
                <a:solidFill>
                  <a:srgbClr val="535353"/>
                </a:solidFill>
                <a:latin typeface="Calibri"/>
              </a:rPr>
              <a:t>ème</a:t>
            </a:r>
            <a:r>
              <a:rPr lang="fr-FR" sz="1600" b="1" strike="noStrike" spc="-1">
                <a:solidFill>
                  <a:srgbClr val="535353"/>
                </a:solidFill>
                <a:latin typeface="Calibri"/>
              </a:rPr>
              <a:t> consultation avec un médecin</a:t>
            </a:r>
            <a:endParaRPr lang="fr-FR" sz="1600" b="0" strike="noStrike" spc="-1">
              <a:latin typeface="Arial"/>
            </a:endParaRPr>
          </a:p>
          <a:p>
            <a:pPr algn="ctr"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00A933"/>
                </a:solidFill>
                <a:latin typeface="Calibri"/>
              </a:rPr>
              <a:t>Orientation vers nos partenaires</a:t>
            </a:r>
            <a:endParaRPr lang="fr-FR" sz="1600" b="0" strike="noStrike" spc="-1">
              <a:latin typeface="Arial"/>
            </a:endParaRPr>
          </a:p>
          <a:p>
            <a:pPr algn="ctr"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00A933"/>
                </a:solidFill>
                <a:latin typeface="Calibri"/>
              </a:rPr>
              <a:t>Parcours pluridisciplinaire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fr-FR" sz="1600" b="0" strike="noStrike" spc="-1">
              <a:latin typeface="Arial"/>
            </a:endParaRPr>
          </a:p>
        </p:txBody>
      </p:sp>
      <p:sp>
        <p:nvSpPr>
          <p:cNvPr id="121" name="Organigramme : Connecteur 22"/>
          <p:cNvSpPr/>
          <p:nvPr/>
        </p:nvSpPr>
        <p:spPr>
          <a:xfrm>
            <a:off x="5952240" y="3504600"/>
            <a:ext cx="359280" cy="389880"/>
          </a:xfrm>
          <a:prstGeom prst="flowChartConnector">
            <a:avLst/>
          </a:prstGeom>
          <a:solidFill>
            <a:srgbClr val="FF6600"/>
          </a:solidFill>
          <a:ln w="12600">
            <a:solidFill>
              <a:srgbClr val="32549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2" name="Organigramme : Connecteur 23"/>
          <p:cNvSpPr/>
          <p:nvPr/>
        </p:nvSpPr>
        <p:spPr>
          <a:xfrm>
            <a:off x="10257480" y="3504600"/>
            <a:ext cx="359280" cy="389880"/>
          </a:xfrm>
          <a:prstGeom prst="flowChartConnector">
            <a:avLst/>
          </a:prstGeom>
          <a:solidFill>
            <a:srgbClr val="660066"/>
          </a:solidFill>
          <a:ln w="12600">
            <a:solidFill>
              <a:srgbClr val="32549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3" name="ZoneTexte 24"/>
          <p:cNvSpPr/>
          <p:nvPr/>
        </p:nvSpPr>
        <p:spPr>
          <a:xfrm>
            <a:off x="8871480" y="4089600"/>
            <a:ext cx="3059640" cy="286086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fr-FR" sz="1600" b="1" strike="noStrike" spc="-1" dirty="0">
                <a:solidFill>
                  <a:srgbClr val="535353"/>
                </a:solidFill>
                <a:latin typeface="Calibri"/>
              </a:rPr>
              <a:t>3</a:t>
            </a:r>
            <a:r>
              <a:rPr lang="fr-FR" sz="1600" b="1" strike="noStrike" spc="-1" baseline="30000" dirty="0">
                <a:solidFill>
                  <a:srgbClr val="535353"/>
                </a:solidFill>
                <a:latin typeface="Calibri"/>
              </a:rPr>
              <a:t>ème</a:t>
            </a:r>
            <a:r>
              <a:rPr lang="fr-FR" sz="1600" b="1" strike="noStrike" spc="-1" dirty="0">
                <a:solidFill>
                  <a:srgbClr val="535353"/>
                </a:solidFill>
                <a:latin typeface="Calibri"/>
              </a:rPr>
              <a:t> consultation avec un médecin et décision de la prise en charge</a:t>
            </a:r>
            <a:endParaRPr lang="fr-FR" sz="1600" b="0" strike="noStrike" spc="-1" dirty="0">
              <a:latin typeface="Arial"/>
            </a:endParaRPr>
          </a:p>
          <a:p>
            <a:pPr algn="ctr">
              <a:lnSpc>
                <a:spcPct val="150000"/>
              </a:lnSpc>
              <a:buNone/>
            </a:pPr>
            <a:r>
              <a:rPr lang="fr-FR" sz="1600" b="1" strike="noStrike" spc="-1" dirty="0">
                <a:solidFill>
                  <a:srgbClr val="535353"/>
                </a:solidFill>
                <a:latin typeface="Calibri"/>
              </a:rPr>
              <a:t>      </a:t>
            </a:r>
            <a:r>
              <a:rPr lang="fr-FR" sz="1600" b="1" spc="-1" dirty="0">
                <a:solidFill>
                  <a:srgbClr val="FF0000"/>
                </a:solidFill>
                <a:latin typeface="Calibri"/>
              </a:rPr>
              <a:t>R</a:t>
            </a:r>
            <a:r>
              <a:rPr lang="fr-FR" sz="1600" b="1" strike="noStrike" spc="-1" dirty="0">
                <a:solidFill>
                  <a:srgbClr val="FF0000"/>
                </a:solidFill>
                <a:latin typeface="Calibri"/>
              </a:rPr>
              <a:t>etour médecin traitant : information sur les résultats et la prise en charge proposée </a:t>
            </a:r>
            <a:endParaRPr lang="fr-FR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r-FR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fr-FR" sz="1800" b="0" strike="noStrike" spc="-1" dirty="0">
              <a:latin typeface="Arial"/>
            </a:endParaRPr>
          </a:p>
        </p:txBody>
      </p:sp>
      <p:sp>
        <p:nvSpPr>
          <p:cNvPr id="124" name="Flèche : droite 25"/>
          <p:cNvSpPr/>
          <p:nvPr/>
        </p:nvSpPr>
        <p:spPr>
          <a:xfrm>
            <a:off x="8885903" y="5365149"/>
            <a:ext cx="513558" cy="17287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Flèche : droite 26"/>
          <p:cNvSpPr/>
          <p:nvPr/>
        </p:nvSpPr>
        <p:spPr>
          <a:xfrm>
            <a:off x="525251" y="6118793"/>
            <a:ext cx="495360" cy="2588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5400" b="0" strike="noStrike" spc="-1" dirty="0">
                <a:solidFill>
                  <a:srgbClr val="2E75B6"/>
                </a:solidFill>
                <a:latin typeface="Calibri"/>
              </a:rPr>
              <a:t>Les prises en charge</a:t>
            </a:r>
            <a:r>
              <a:rPr lang="fr-FR" sz="4000" b="0" strike="noStrike" spc="-1" dirty="0">
                <a:solidFill>
                  <a:srgbClr val="2E75B6"/>
                </a:solidFill>
                <a:latin typeface="Calibri"/>
              </a:rPr>
              <a:t> </a:t>
            </a:r>
            <a:endParaRPr lang="fr-FR" sz="4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fr-FR" sz="4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7" name="Image 3"/>
          <p:cNvPicPr/>
          <p:nvPr/>
        </p:nvPicPr>
        <p:blipFill>
          <a:blip r:embed="rId2"/>
          <a:stretch/>
        </p:blipFill>
        <p:spPr>
          <a:xfrm>
            <a:off x="838080" y="681120"/>
            <a:ext cx="1594080" cy="842400"/>
          </a:xfrm>
          <a:prstGeom prst="rect">
            <a:avLst/>
          </a:prstGeom>
          <a:ln w="0">
            <a:noFill/>
          </a:ln>
        </p:spPr>
      </p:pic>
      <p:pic>
        <p:nvPicPr>
          <p:cNvPr id="128" name="Image 4"/>
          <p:cNvPicPr/>
          <p:nvPr/>
        </p:nvPicPr>
        <p:blipFill>
          <a:blip r:embed="rId3"/>
          <a:stretch/>
        </p:blipFill>
        <p:spPr>
          <a:xfrm>
            <a:off x="4896000" y="166320"/>
            <a:ext cx="2232000" cy="1777680"/>
          </a:xfrm>
          <a:prstGeom prst="rect">
            <a:avLst/>
          </a:prstGeom>
          <a:ln w="0">
            <a:noFill/>
          </a:ln>
        </p:spPr>
      </p:pic>
      <p:pic>
        <p:nvPicPr>
          <p:cNvPr id="129" name="Image 5"/>
          <p:cNvPicPr/>
          <p:nvPr/>
        </p:nvPicPr>
        <p:blipFill>
          <a:blip r:embed="rId4"/>
          <a:stretch/>
        </p:blipFill>
        <p:spPr>
          <a:xfrm>
            <a:off x="9880560" y="561600"/>
            <a:ext cx="1472760" cy="855000"/>
          </a:xfrm>
          <a:prstGeom prst="rect">
            <a:avLst/>
          </a:prstGeom>
          <a:ln w="0">
            <a:noFill/>
          </a:ln>
        </p:spPr>
      </p:pic>
      <p:sp>
        <p:nvSpPr>
          <p:cNvPr id="130" name="Organigramme : Connecteur 6"/>
          <p:cNvSpPr/>
          <p:nvPr/>
        </p:nvSpPr>
        <p:spPr>
          <a:xfrm>
            <a:off x="1479600" y="3565080"/>
            <a:ext cx="698400" cy="667440"/>
          </a:xfrm>
          <a:prstGeom prst="flowChartConnector">
            <a:avLst/>
          </a:prstGeom>
          <a:solidFill>
            <a:srgbClr val="FFD966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1" name="Organigramme : Connecteur 7"/>
          <p:cNvSpPr/>
          <p:nvPr/>
        </p:nvSpPr>
        <p:spPr>
          <a:xfrm>
            <a:off x="4367520" y="3565080"/>
            <a:ext cx="698400" cy="667440"/>
          </a:xfrm>
          <a:prstGeom prst="flowChartConnector">
            <a:avLst/>
          </a:prstGeom>
          <a:solidFill>
            <a:srgbClr val="CCCCFF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Organigramme : Connecteur 8"/>
          <p:cNvSpPr/>
          <p:nvPr/>
        </p:nvSpPr>
        <p:spPr>
          <a:xfrm>
            <a:off x="7255440" y="3565080"/>
            <a:ext cx="698400" cy="667440"/>
          </a:xfrm>
          <a:prstGeom prst="flowChartConnector">
            <a:avLst/>
          </a:prstGeom>
          <a:solidFill>
            <a:srgbClr val="33CCCC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Organigramme : Connecteur 9"/>
          <p:cNvSpPr/>
          <p:nvPr/>
        </p:nvSpPr>
        <p:spPr>
          <a:xfrm>
            <a:off x="10013760" y="3565080"/>
            <a:ext cx="698400" cy="667440"/>
          </a:xfrm>
          <a:prstGeom prst="flowChartConnector">
            <a:avLst/>
          </a:prstGeom>
          <a:solidFill>
            <a:srgbClr val="FF7C80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4" name="ZoneTexte 10"/>
          <p:cNvSpPr/>
          <p:nvPr/>
        </p:nvSpPr>
        <p:spPr>
          <a:xfrm>
            <a:off x="547560" y="4428000"/>
            <a:ext cx="2562120" cy="100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fr-FR" sz="2000" b="1" strike="noStrike" spc="-1">
                <a:solidFill>
                  <a:srgbClr val="3B3838"/>
                </a:solidFill>
                <a:latin typeface="Calibri"/>
              </a:rPr>
              <a:t>Reconditionnement à l’effort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135" name="ZoneTexte 11"/>
          <p:cNvSpPr/>
          <p:nvPr/>
        </p:nvSpPr>
        <p:spPr>
          <a:xfrm>
            <a:off x="3435480" y="4428000"/>
            <a:ext cx="2562120" cy="546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fr-FR" sz="2000" b="1" strike="noStrike" spc="-1">
                <a:solidFill>
                  <a:srgbClr val="3B3838"/>
                </a:solidFill>
                <a:latin typeface="Calibri"/>
              </a:rPr>
              <a:t>Suivi diététique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136" name="ZoneTexte 12"/>
          <p:cNvSpPr/>
          <p:nvPr/>
        </p:nvSpPr>
        <p:spPr>
          <a:xfrm>
            <a:off x="6193800" y="4428000"/>
            <a:ext cx="2562120" cy="546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fr-FR" sz="2000" b="1" strike="noStrike" spc="-1">
                <a:solidFill>
                  <a:srgbClr val="3B3838"/>
                </a:solidFill>
                <a:latin typeface="Calibri"/>
              </a:rPr>
              <a:t>Suivi psychologique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137" name="ZoneTexte 13"/>
          <p:cNvSpPr/>
          <p:nvPr/>
        </p:nvSpPr>
        <p:spPr>
          <a:xfrm>
            <a:off x="9015480" y="4428000"/>
            <a:ext cx="2562120" cy="100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fr-FR" sz="2000" b="1" strike="noStrike" spc="-1">
                <a:solidFill>
                  <a:srgbClr val="3B3838"/>
                </a:solidFill>
                <a:latin typeface="Calibri"/>
              </a:rPr>
              <a:t>Rééducation cardio – respiratoire 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138" name="Rectangle : coins arrondis 14"/>
          <p:cNvSpPr/>
          <p:nvPr/>
        </p:nvSpPr>
        <p:spPr>
          <a:xfrm>
            <a:off x="3305880" y="5527440"/>
            <a:ext cx="5579640" cy="1057680"/>
          </a:xfrm>
          <a:prstGeom prst="roundRect">
            <a:avLst>
              <a:gd name="adj" fmla="val 16667"/>
            </a:avLst>
          </a:prstGeom>
          <a:solidFill>
            <a:srgbClr val="E7E6E6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1800" b="0" strike="noStrike" spc="-1" dirty="0">
                <a:solidFill>
                  <a:srgbClr val="181717"/>
                </a:solidFill>
                <a:latin typeface="Calibri"/>
              </a:rPr>
              <a:t>Prise en charge proposée par un des médecins</a:t>
            </a: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fr-FR" sz="1800" b="0" strike="noStrike" spc="-1" dirty="0">
                <a:solidFill>
                  <a:srgbClr val="181717"/>
                </a:solidFill>
                <a:latin typeface="Calibri"/>
              </a:rPr>
              <a:t>Remise d’ordonnances</a:t>
            </a: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fr-FR" sz="1800" b="1" strike="noStrike" spc="-1" dirty="0">
                <a:solidFill>
                  <a:srgbClr val="181717"/>
                </a:solidFill>
                <a:latin typeface="Calibri"/>
              </a:rPr>
              <a:t>Relais avec les </a:t>
            </a:r>
            <a:r>
              <a:rPr lang="fr-FR" b="1" spc="-1" dirty="0">
                <a:solidFill>
                  <a:srgbClr val="181717"/>
                </a:solidFill>
                <a:latin typeface="Calibri"/>
              </a:rPr>
              <a:t>p</a:t>
            </a:r>
            <a:r>
              <a:rPr lang="fr-FR" sz="1800" b="1" strike="noStrike" spc="-1" dirty="0">
                <a:solidFill>
                  <a:srgbClr val="181717"/>
                </a:solidFill>
                <a:latin typeface="Calibri"/>
              </a:rPr>
              <a:t>rofessionnels de santé de la CPTS</a:t>
            </a:r>
            <a:endParaRPr lang="fr-FR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1136520" y="627480"/>
            <a:ext cx="747396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fr-FR" sz="4400" b="1" strike="noStrike" spc="-1">
                <a:solidFill>
                  <a:srgbClr val="2E75B6"/>
                </a:solidFill>
                <a:latin typeface="Calibri Light"/>
              </a:rPr>
              <a:t>Nous avons besoin de vous 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40" name="Groupe 139"/>
          <p:cNvGrpSpPr/>
          <p:nvPr/>
        </p:nvGrpSpPr>
        <p:grpSpPr>
          <a:xfrm>
            <a:off x="-4709160" y="955080"/>
            <a:ext cx="13853160" cy="5773380"/>
            <a:chOff x="-3699360" y="955080"/>
            <a:chExt cx="12251160" cy="5759280"/>
          </a:xfrm>
        </p:grpSpPr>
        <p:sp>
          <p:nvSpPr>
            <p:cNvPr id="141" name="Arc plein 140"/>
            <p:cNvSpPr/>
            <p:nvPr/>
          </p:nvSpPr>
          <p:spPr>
            <a:xfrm>
              <a:off x="-3699360" y="955080"/>
              <a:ext cx="5759280" cy="5759280"/>
            </a:xfrm>
            <a:prstGeom prst="blockArc">
              <a:avLst>
                <a:gd name="adj1" fmla="val 18900000"/>
                <a:gd name="adj2" fmla="val 2700000"/>
                <a:gd name="adj3" fmla="val 375"/>
              </a:avLst>
            </a:prstGeom>
            <a:noFill/>
            <a:ln w="12600">
              <a:solidFill>
                <a:srgbClr val="848484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2" name="Rectangle 141"/>
            <p:cNvSpPr/>
            <p:nvPr/>
          </p:nvSpPr>
          <p:spPr>
            <a:xfrm>
              <a:off x="1481400" y="1921680"/>
              <a:ext cx="7070400" cy="4500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959595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57480" tIns="60840" rIns="60840" bIns="60840" anchor="ctr">
              <a:noAutofit/>
            </a:bodyPr>
            <a:lstStyle/>
            <a:p>
              <a:pPr>
                <a:lnSpc>
                  <a:spcPct val="90000"/>
                </a:lnSpc>
                <a:spcAft>
                  <a:spcPts val="839"/>
                </a:spcAft>
                <a:buNone/>
                <a:tabLst>
                  <a:tab pos="0" algn="l"/>
                </a:tabLst>
              </a:pPr>
              <a:r>
                <a:rPr lang="fr-FR" sz="2400" b="0" strike="noStrike" spc="-1">
                  <a:solidFill>
                    <a:srgbClr val="000000"/>
                  </a:solidFill>
                  <a:latin typeface="Calibri"/>
                </a:rPr>
                <a:t>Médecin traitant</a:t>
              </a:r>
              <a:endParaRPr lang="fr-FR" sz="2400" b="0" strike="noStrike" spc="-1">
                <a:latin typeface="Arial"/>
              </a:endParaRPr>
            </a:p>
          </p:txBody>
        </p:sp>
        <p:sp>
          <p:nvSpPr>
            <p:cNvPr id="143" name="Ellipse 142"/>
            <p:cNvSpPr/>
            <p:nvPr/>
          </p:nvSpPr>
          <p:spPr>
            <a:xfrm>
              <a:off x="1199880" y="1865160"/>
              <a:ext cx="562680" cy="562680"/>
            </a:xfrm>
            <a:prstGeom prst="ellipse">
              <a:avLst/>
            </a:prstGeom>
            <a:solidFill>
              <a:srgbClr val="FFFFFF"/>
            </a:solidFill>
            <a:ln w="12600">
              <a:solidFill>
                <a:srgbClr val="A5A5A5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4" name="Rectangle 143"/>
            <p:cNvSpPr/>
            <p:nvPr/>
          </p:nvSpPr>
          <p:spPr>
            <a:xfrm>
              <a:off x="1851480" y="2597040"/>
              <a:ext cx="6699960" cy="4500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959595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57480" tIns="60840" rIns="60840" bIns="60840" anchor="ctr">
              <a:noAutofit/>
            </a:bodyPr>
            <a:lstStyle/>
            <a:p>
              <a:pPr>
                <a:lnSpc>
                  <a:spcPct val="90000"/>
                </a:lnSpc>
                <a:spcAft>
                  <a:spcPts val="839"/>
                </a:spcAft>
                <a:buNone/>
                <a:tabLst>
                  <a:tab pos="0" algn="l"/>
                </a:tabLst>
              </a:pPr>
              <a:r>
                <a:rPr lang="fr-FR" sz="2400" b="0" strike="noStrike" spc="-1">
                  <a:solidFill>
                    <a:srgbClr val="000000"/>
                  </a:solidFill>
                  <a:latin typeface="Calibri"/>
                </a:rPr>
                <a:t>Centre d’imagerie (scanner thoracique)</a:t>
              </a:r>
              <a:endParaRPr lang="fr-FR" sz="2400" b="0" strike="noStrike" spc="-1">
                <a:latin typeface="Arial"/>
              </a:endParaRPr>
            </a:p>
          </p:txBody>
        </p:sp>
        <p:sp>
          <p:nvSpPr>
            <p:cNvPr id="145" name="Ellipse 144"/>
            <p:cNvSpPr/>
            <p:nvPr/>
          </p:nvSpPr>
          <p:spPr>
            <a:xfrm>
              <a:off x="1570320" y="2540520"/>
              <a:ext cx="562680" cy="562680"/>
            </a:xfrm>
            <a:prstGeom prst="ellipse">
              <a:avLst/>
            </a:prstGeom>
            <a:solidFill>
              <a:srgbClr val="FFFFFF"/>
            </a:solidFill>
            <a:ln w="12600">
              <a:solidFill>
                <a:srgbClr val="A5A5A5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6" name="Rectangle 145"/>
            <p:cNvSpPr/>
            <p:nvPr/>
          </p:nvSpPr>
          <p:spPr>
            <a:xfrm>
              <a:off x="2021040" y="3272400"/>
              <a:ext cx="6530760" cy="4500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959595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57480" tIns="60840" rIns="60840" bIns="60840" anchor="ctr">
              <a:noAutofit/>
            </a:bodyPr>
            <a:lstStyle/>
            <a:p>
              <a:pPr>
                <a:lnSpc>
                  <a:spcPct val="90000"/>
                </a:lnSpc>
                <a:spcAft>
                  <a:spcPts val="839"/>
                </a:spcAft>
                <a:buNone/>
                <a:tabLst>
                  <a:tab pos="0" algn="l"/>
                </a:tabLst>
              </a:pPr>
              <a:r>
                <a:rPr lang="fr-FR" sz="2400" b="0" strike="noStrike" spc="-1">
                  <a:solidFill>
                    <a:srgbClr val="000000"/>
                  </a:solidFill>
                  <a:latin typeface="Calibri"/>
                </a:rPr>
                <a:t>Laboratoire </a:t>
              </a:r>
              <a:endParaRPr lang="fr-FR" sz="2400" b="0" strike="noStrike" spc="-1">
                <a:latin typeface="Arial"/>
              </a:endParaRPr>
            </a:p>
          </p:txBody>
        </p:sp>
        <p:sp>
          <p:nvSpPr>
            <p:cNvPr id="147" name="Ellipse 146"/>
            <p:cNvSpPr/>
            <p:nvPr/>
          </p:nvSpPr>
          <p:spPr>
            <a:xfrm>
              <a:off x="1739520" y="3215880"/>
              <a:ext cx="562680" cy="562680"/>
            </a:xfrm>
            <a:prstGeom prst="ellipse">
              <a:avLst/>
            </a:prstGeom>
            <a:solidFill>
              <a:srgbClr val="FFFFFF"/>
            </a:solidFill>
            <a:ln w="12600">
              <a:solidFill>
                <a:srgbClr val="A5A5A5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8" name="Rectangle 147"/>
            <p:cNvSpPr/>
            <p:nvPr/>
          </p:nvSpPr>
          <p:spPr>
            <a:xfrm>
              <a:off x="2021040" y="3947400"/>
              <a:ext cx="6530760" cy="4500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959595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57480" rIns="45720" anchor="ctr">
              <a:noAutofit/>
            </a:bodyPr>
            <a:lstStyle/>
            <a:p>
              <a:pPr>
                <a:lnSpc>
                  <a:spcPct val="90000"/>
                </a:lnSpc>
                <a:spcAft>
                  <a:spcPts val="629"/>
                </a:spcAft>
                <a:buNone/>
                <a:tabLst>
                  <a:tab pos="0" algn="l"/>
                </a:tabLst>
              </a:pPr>
              <a:r>
                <a:rPr lang="fr-FR" sz="2400" b="0" strike="noStrike" spc="-1" dirty="0">
                  <a:solidFill>
                    <a:srgbClr val="000000"/>
                  </a:solidFill>
                  <a:latin typeface="Calibri"/>
                </a:rPr>
                <a:t>Kinésithérapeute</a:t>
              </a:r>
              <a:r>
                <a:rPr lang="fr-FR" sz="1800" b="0" strike="noStrike" spc="-1" dirty="0">
                  <a:solidFill>
                    <a:srgbClr val="000000"/>
                  </a:solidFill>
                  <a:latin typeface="Calibri"/>
                </a:rPr>
                <a:t> (rééducation cardio-respiratoire et respiratoire, reconditionnement à l’effort) </a:t>
              </a:r>
              <a:endParaRPr lang="fr-FR" sz="1800" b="0" strike="noStrike" spc="-1" dirty="0">
                <a:latin typeface="Arial"/>
              </a:endParaRPr>
            </a:p>
          </p:txBody>
        </p:sp>
        <p:sp>
          <p:nvSpPr>
            <p:cNvPr id="149" name="Ellipse 148"/>
            <p:cNvSpPr/>
            <p:nvPr/>
          </p:nvSpPr>
          <p:spPr>
            <a:xfrm>
              <a:off x="1739520" y="3890880"/>
              <a:ext cx="562680" cy="562680"/>
            </a:xfrm>
            <a:prstGeom prst="ellipse">
              <a:avLst/>
            </a:prstGeom>
            <a:solidFill>
              <a:srgbClr val="FFFFFF"/>
            </a:solidFill>
            <a:ln w="12600">
              <a:solidFill>
                <a:srgbClr val="A5A5A5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0" name="Rectangle 149"/>
            <p:cNvSpPr/>
            <p:nvPr/>
          </p:nvSpPr>
          <p:spPr>
            <a:xfrm>
              <a:off x="1851480" y="4622760"/>
              <a:ext cx="6699960" cy="4500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959595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57480" tIns="50760" rIns="50760" bIns="50760" anchor="ctr">
              <a:noAutofit/>
            </a:bodyPr>
            <a:lstStyle/>
            <a:p>
              <a:pPr>
                <a:lnSpc>
                  <a:spcPct val="90000"/>
                </a:lnSpc>
                <a:spcAft>
                  <a:spcPts val="700"/>
                </a:spcAft>
                <a:buNone/>
                <a:tabLst>
                  <a:tab pos="0" algn="l"/>
                </a:tabLst>
              </a:pPr>
              <a:r>
                <a:rPr lang="fr-FR" sz="2400" b="0" strike="noStrike" spc="-1">
                  <a:solidFill>
                    <a:srgbClr val="000000"/>
                  </a:solidFill>
                  <a:latin typeface="Calibri"/>
                </a:rPr>
                <a:t>Psychologue </a:t>
              </a:r>
              <a:endParaRPr lang="fr-FR" sz="2400" b="0" strike="noStrike" spc="-1">
                <a:latin typeface="Arial"/>
              </a:endParaRPr>
            </a:p>
          </p:txBody>
        </p:sp>
        <p:sp>
          <p:nvSpPr>
            <p:cNvPr id="151" name="Ellipse 150"/>
            <p:cNvSpPr/>
            <p:nvPr/>
          </p:nvSpPr>
          <p:spPr>
            <a:xfrm>
              <a:off x="1570320" y="4566240"/>
              <a:ext cx="562680" cy="562680"/>
            </a:xfrm>
            <a:prstGeom prst="ellipse">
              <a:avLst/>
            </a:prstGeom>
            <a:solidFill>
              <a:srgbClr val="FFFFFF"/>
            </a:solidFill>
            <a:ln w="12600">
              <a:solidFill>
                <a:srgbClr val="A5A5A5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2" name="Rectangle 151"/>
            <p:cNvSpPr/>
            <p:nvPr/>
          </p:nvSpPr>
          <p:spPr>
            <a:xfrm>
              <a:off x="1481400" y="5298120"/>
              <a:ext cx="7070400" cy="4500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959595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57480" tIns="50760" rIns="50760" bIns="50760" anchor="ctr">
              <a:noAutofit/>
            </a:bodyPr>
            <a:lstStyle/>
            <a:p>
              <a:pPr>
                <a:lnSpc>
                  <a:spcPct val="90000"/>
                </a:lnSpc>
                <a:spcAft>
                  <a:spcPts val="700"/>
                </a:spcAft>
                <a:buNone/>
                <a:tabLst>
                  <a:tab pos="0" algn="l"/>
                </a:tabLst>
              </a:pPr>
              <a:r>
                <a:rPr lang="fr-FR" sz="2400" b="0" strike="noStrike" spc="-1" dirty="0">
                  <a:solidFill>
                    <a:srgbClr val="000000"/>
                  </a:solidFill>
                  <a:latin typeface="Calibri"/>
                </a:rPr>
                <a:t>Nutritionniste / Diététicien </a:t>
              </a:r>
              <a:endParaRPr lang="fr-FR" sz="2400" b="0" strike="noStrike" spc="-1" dirty="0">
                <a:latin typeface="Arial"/>
              </a:endParaRPr>
            </a:p>
          </p:txBody>
        </p:sp>
        <p:sp>
          <p:nvSpPr>
            <p:cNvPr id="153" name="Ellipse 152"/>
            <p:cNvSpPr/>
            <p:nvPr/>
          </p:nvSpPr>
          <p:spPr>
            <a:xfrm>
              <a:off x="1199880" y="5241600"/>
              <a:ext cx="562680" cy="562680"/>
            </a:xfrm>
            <a:prstGeom prst="ellipse">
              <a:avLst/>
            </a:prstGeom>
            <a:solidFill>
              <a:srgbClr val="FFFFFF"/>
            </a:solidFill>
            <a:ln w="12600">
              <a:solidFill>
                <a:srgbClr val="A5A5A5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54" name="Rectangle 74"/>
          <p:cNvSpPr/>
          <p:nvPr/>
        </p:nvSpPr>
        <p:spPr>
          <a:xfrm>
            <a:off x="10102680" y="-4680"/>
            <a:ext cx="2102760" cy="6857640"/>
          </a:xfrm>
          <a:prstGeom prst="rect">
            <a:avLst/>
          </a:prstGeom>
          <a:solidFill>
            <a:srgbClr val="4472C4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" name="Oval 76"/>
          <p:cNvSpPr/>
          <p:nvPr/>
        </p:nvSpPr>
        <p:spPr>
          <a:xfrm rot="21511800">
            <a:off x="8589600" y="2049120"/>
            <a:ext cx="2971080" cy="2990880"/>
          </a:xfrm>
          <a:prstGeom prst="ellipse">
            <a:avLst/>
          </a:prstGeom>
          <a:solidFill>
            <a:srgbClr val="FFFFFF"/>
          </a:solidFill>
          <a:ln w="2232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6" name="Picture 4"/>
          <p:cNvPicPr/>
          <p:nvPr/>
        </p:nvPicPr>
        <p:blipFill>
          <a:blip r:embed="rId2"/>
          <a:srcRect t="170"/>
          <a:stretch/>
        </p:blipFill>
        <p:spPr>
          <a:xfrm>
            <a:off x="9075600" y="2622960"/>
            <a:ext cx="1912320" cy="1909080"/>
          </a:xfrm>
          <a:prstGeom prst="rect">
            <a:avLst/>
          </a:prstGeom>
          <a:ln w="0">
            <a:noFill/>
          </a:ln>
        </p:spPr>
      </p:pic>
      <p:sp>
        <p:nvSpPr>
          <p:cNvPr id="157" name="Rectangle : coins arrondis 5"/>
          <p:cNvSpPr/>
          <p:nvPr/>
        </p:nvSpPr>
        <p:spPr>
          <a:xfrm>
            <a:off x="3820320" y="6154200"/>
            <a:ext cx="4551120" cy="554400"/>
          </a:xfrm>
          <a:prstGeom prst="roundRect">
            <a:avLst>
              <a:gd name="adj" fmla="val 16667"/>
            </a:avLst>
          </a:prstGeom>
          <a:solidFill>
            <a:srgbClr val="E7E6E6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2400" b="1" strike="noStrike" spc="-1" dirty="0">
                <a:solidFill>
                  <a:srgbClr val="767171"/>
                </a:solidFill>
                <a:latin typeface="Calibri"/>
              </a:rPr>
              <a:t>Tarifs Sécurité sociale </a:t>
            </a:r>
            <a:endParaRPr lang="fr-FR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ectangle 14"/>
          <p:cNvSpPr/>
          <p:nvPr/>
        </p:nvSpPr>
        <p:spPr>
          <a:xfrm>
            <a:off x="0" y="0"/>
            <a:ext cx="6482880" cy="6857640"/>
          </a:xfrm>
          <a:prstGeom prst="rect">
            <a:avLst/>
          </a:prstGeom>
          <a:gradFill rotWithShape="0">
            <a:gsLst>
              <a:gs pos="0">
                <a:srgbClr val="4472C4">
                  <a:alpha val="55294"/>
                </a:srgbClr>
              </a:gs>
              <a:gs pos="100000">
                <a:srgbClr val="AFABAB">
                  <a:alpha val="90196"/>
                </a:srgbClr>
              </a:gs>
            </a:gsLst>
            <a:lin ang="4200000"/>
          </a:gra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9" name="Picture 16"/>
          <p:cNvPicPr/>
          <p:nvPr/>
        </p:nvPicPr>
        <p:blipFill>
          <a:blip r:embed="rId2"/>
          <a:stretch/>
        </p:blipFill>
        <p:spPr>
          <a:xfrm flipH="1">
            <a:off x="36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6804720" y="2539440"/>
            <a:ext cx="4481280" cy="17787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sz="4800" b="1" strike="noStrike" spc="-1">
                <a:solidFill>
                  <a:srgbClr val="3B3838"/>
                </a:solidFill>
                <a:latin typeface="Calibri Light"/>
              </a:rPr>
              <a:t>Merci de votre attention</a:t>
            </a:r>
            <a:endParaRPr lang="fr-FR" sz="4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Freeform 67"/>
          <p:cNvSpPr/>
          <p:nvPr/>
        </p:nvSpPr>
        <p:spPr>
          <a:xfrm>
            <a:off x="-36000" y="3927960"/>
            <a:ext cx="3209400" cy="2677680"/>
          </a:xfrm>
          <a:custGeom>
            <a:avLst/>
            <a:gdLst/>
            <a:ahLst/>
            <a:cxnLst/>
            <a:rect l="l" t="t" r="r" b="b"/>
            <a:pathLst>
              <a:path w="3242130" h="2704964">
                <a:moveTo>
                  <a:pt x="1465277" y="0"/>
                </a:moveTo>
                <a:cubicBezTo>
                  <a:pt x="2446606" y="0"/>
                  <a:pt x="3242130" y="795524"/>
                  <a:pt x="3242130" y="1776853"/>
                </a:cubicBezTo>
                <a:cubicBezTo>
                  <a:pt x="3242130" y="2083519"/>
                  <a:pt x="3164442" y="2372039"/>
                  <a:pt x="3027674" y="2623807"/>
                </a:cubicBezTo>
                <a:lnTo>
                  <a:pt x="2978369" y="2704964"/>
                </a:lnTo>
                <a:lnTo>
                  <a:pt x="0" y="2704964"/>
                </a:lnTo>
                <a:lnTo>
                  <a:pt x="0" y="772542"/>
                </a:lnTo>
                <a:lnTo>
                  <a:pt x="94171" y="646610"/>
                </a:lnTo>
                <a:cubicBezTo>
                  <a:pt x="420072" y="251709"/>
                  <a:pt x="913280" y="0"/>
                  <a:pt x="1465277" y="0"/>
                </a:cubicBezTo>
                <a:close/>
              </a:path>
            </a:pathLst>
          </a:custGeom>
          <a:solidFill>
            <a:srgbClr val="FFFFFF"/>
          </a:solidFill>
          <a:ln w="12600">
            <a:solidFill>
              <a:srgbClr val="ABC0E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2" name="Oval 20"/>
          <p:cNvSpPr/>
          <p:nvPr/>
        </p:nvSpPr>
        <p:spPr>
          <a:xfrm>
            <a:off x="3342600" y="2653920"/>
            <a:ext cx="2765520" cy="2731320"/>
          </a:xfrm>
          <a:prstGeom prst="ellipse">
            <a:avLst/>
          </a:prstGeom>
          <a:solidFill>
            <a:srgbClr val="FFFFFF"/>
          </a:solidFill>
          <a:ln w="12600">
            <a:solidFill>
              <a:srgbClr val="ABC0E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Freeform 65"/>
          <p:cNvSpPr/>
          <p:nvPr/>
        </p:nvSpPr>
        <p:spPr>
          <a:xfrm>
            <a:off x="-72000" y="-252000"/>
            <a:ext cx="4090680" cy="3465720"/>
          </a:xfrm>
          <a:custGeom>
            <a:avLst/>
            <a:gdLst/>
            <a:ahLst/>
            <a:cxnLst/>
            <a:rect l="l" t="t" r="r" b="b"/>
            <a:pathLst>
              <a:path w="4090921" h="3465906">
                <a:moveTo>
                  <a:pt x="0" y="0"/>
                </a:moveTo>
                <a:lnTo>
                  <a:pt x="3746474" y="0"/>
                </a:lnTo>
                <a:lnTo>
                  <a:pt x="3817144" y="116327"/>
                </a:lnTo>
                <a:cubicBezTo>
                  <a:pt x="3991744" y="437737"/>
                  <a:pt x="4090921" y="806065"/>
                  <a:pt x="4090921" y="1197557"/>
                </a:cubicBezTo>
                <a:cubicBezTo>
                  <a:pt x="4090921" y="2450332"/>
                  <a:pt x="3075348" y="3465906"/>
                  <a:pt x="1822572" y="3465906"/>
                </a:cubicBezTo>
                <a:cubicBezTo>
                  <a:pt x="1117886" y="3465906"/>
                  <a:pt x="488252" y="3144572"/>
                  <a:pt x="72204" y="2640438"/>
                </a:cubicBezTo>
                <a:lnTo>
                  <a:pt x="0" y="2543882"/>
                </a:lnTo>
                <a:close/>
              </a:path>
            </a:pathLst>
          </a:custGeom>
          <a:solidFill>
            <a:srgbClr val="FFFFFF"/>
          </a:solidFill>
          <a:ln w="12600">
            <a:solidFill>
              <a:srgbClr val="ABC0E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64" name="Image 3"/>
          <p:cNvPicPr/>
          <p:nvPr/>
        </p:nvPicPr>
        <p:blipFill>
          <a:blip r:embed="rId3"/>
          <a:stretch/>
        </p:blipFill>
        <p:spPr>
          <a:xfrm>
            <a:off x="240120" y="560160"/>
            <a:ext cx="3238560" cy="1713960"/>
          </a:xfrm>
          <a:prstGeom prst="rect">
            <a:avLst/>
          </a:prstGeom>
          <a:ln w="0">
            <a:noFill/>
          </a:ln>
        </p:spPr>
      </p:pic>
      <p:pic>
        <p:nvPicPr>
          <p:cNvPr id="165" name="Image 9"/>
          <p:cNvPicPr/>
          <p:nvPr/>
        </p:nvPicPr>
        <p:blipFill>
          <a:blip r:embed="rId4"/>
          <a:stretch/>
        </p:blipFill>
        <p:spPr>
          <a:xfrm>
            <a:off x="240120" y="5021640"/>
            <a:ext cx="2464920" cy="1432440"/>
          </a:xfrm>
          <a:prstGeom prst="rect">
            <a:avLst/>
          </a:prstGeom>
          <a:ln w="0">
            <a:noFill/>
          </a:ln>
        </p:spPr>
      </p:pic>
      <p:pic>
        <p:nvPicPr>
          <p:cNvPr id="166" name="Image 7"/>
          <p:cNvPicPr/>
          <p:nvPr/>
        </p:nvPicPr>
        <p:blipFill>
          <a:blip r:embed="rId5"/>
          <a:stretch/>
        </p:blipFill>
        <p:spPr>
          <a:xfrm>
            <a:off x="3348000" y="2653920"/>
            <a:ext cx="2665080" cy="2747160"/>
          </a:xfrm>
          <a:prstGeom prst="rect">
            <a:avLst/>
          </a:prstGeom>
          <a:ln w="0">
            <a:noFill/>
          </a:ln>
        </p:spPr>
      </p:pic>
      <p:sp>
        <p:nvSpPr>
          <p:cNvPr id="167" name="ZoneTexte 166"/>
          <p:cNvSpPr txBox="1"/>
          <p:nvPr/>
        </p:nvSpPr>
        <p:spPr>
          <a:xfrm>
            <a:off x="6768000" y="5733720"/>
            <a:ext cx="4493520" cy="858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fr-FR" sz="1800" b="0" strike="noStrike" spc="-1">
                <a:latin typeface="Arial"/>
              </a:rPr>
              <a:t>Dr Pierre CABRET</a:t>
            </a:r>
          </a:p>
          <a:p>
            <a:r>
              <a:rPr lang="fr-FR" sz="1800" b="0" strike="noStrike" spc="-1">
                <a:latin typeface="Arial"/>
              </a:rPr>
              <a:t>pierre.cabret@cptsparisneuf.org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286</Words>
  <Application>Microsoft Office PowerPoint</Application>
  <PresentationFormat>Grand écran</PresentationFormat>
  <Paragraphs>50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Office Theme</vt:lpstr>
      <vt:lpstr>Bilan post COVID</vt:lpstr>
      <vt:lpstr>Rappel : les objectifs – la population</vt:lpstr>
      <vt:lpstr>Présentation PowerPoint</vt:lpstr>
      <vt:lpstr>Présentation PowerPoint</vt:lpstr>
      <vt:lpstr>Nous avons besoin de vous </vt:lpstr>
      <vt:lpstr>Merci de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post COVID</dc:title>
  <dc:subject/>
  <dc:creator/>
  <dc:description/>
  <cp:lastModifiedBy>Isabelle LABUSQUIERE</cp:lastModifiedBy>
  <cp:revision>33</cp:revision>
  <dcterms:created xsi:type="dcterms:W3CDTF">2021-06-18T17:36:48Z</dcterms:created>
  <dcterms:modified xsi:type="dcterms:W3CDTF">2022-07-25T16:39:58Z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r8>0</vt:r8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r8>0</vt:r8>
  </property>
  <property fmtid="{D5CDD505-2E9C-101B-9397-08002B2CF9AE}" pid="6" name="Notes">
    <vt:r8>0</vt:r8>
  </property>
  <property fmtid="{D5CDD505-2E9C-101B-9397-08002B2CF9AE}" pid="7" name="PresentationFormat">
    <vt:lpwstr>Grand écran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r8>6</vt:r8>
  </property>
</Properties>
</file>