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003462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462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471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</a:lstStyle>
          <a:p>
            <a:r>
              <a:t>Sous-titre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ontgolfières vues de dessous avec un ciel bleu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8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Gros plan sur la partie supérieure d’une montgolfière vue de dessus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5" cy="543227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Montgolfières vues de dessous avec un ciel bleu"/>
          <p:cNvSpPr>
            <a:spLocks noGrp="1"/>
          </p:cNvSpPr>
          <p:nvPr>
            <p:ph type="pic" idx="23"/>
          </p:nvPr>
        </p:nvSpPr>
        <p:spPr>
          <a:xfrm>
            <a:off x="-124636" y="1270000"/>
            <a:ext cx="16859220" cy="112394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ontgolfières vues de dessous avec un ciel bleu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os plan sur la partie supérieure d’une montgolfière vue de dessu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</a:lstStyle>
          <a:p>
            <a:r>
              <a:t>Sous-titre de la présentation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ros plan sur une montgolfière vue de dessous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62" name="Montgolfières vues de dessous avec un ciel bleu"/>
          <p:cNvSpPr>
            <a:spLocks noGrp="1"/>
          </p:cNvSpPr>
          <p:nvPr>
            <p:ph type="pic" idx="22"/>
          </p:nvPr>
        </p:nvSpPr>
        <p:spPr>
          <a:xfrm>
            <a:off x="8432800" y="1263847"/>
            <a:ext cx="16850011" cy="1118820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Rubriques de l’ordre du jour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tratégies de dépistage et traitement des principales IST rencontrées en médecine générale"/>
          <p:cNvSpPr txBox="1">
            <a:spLocks noGrp="1"/>
          </p:cNvSpPr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/>
          <a:lstStyle>
            <a:lvl1pPr defTabSz="2267654">
              <a:defRPr sz="10700" spc="-300"/>
            </a:lvl1pPr>
          </a:lstStyle>
          <a:p>
            <a:r>
              <a:t>Actualités sur les traitements des principales IST rencontrées en médecine générale</a:t>
            </a:r>
          </a:p>
        </p:txBody>
      </p:sp>
      <p:sp>
        <p:nvSpPr>
          <p:cNvPr id="152" name="Mise à jour des recommandations en 2023"/>
          <p:cNvSpPr txBox="1">
            <a:spLocks noGrp="1"/>
          </p:cNvSpPr>
          <p:nvPr>
            <p:ph type="body" sz="quarter" idx="1"/>
          </p:nvPr>
        </p:nvSpPr>
        <p:spPr>
          <a:xfrm>
            <a:off x="1206496" y="7223191"/>
            <a:ext cx="21971002" cy="1905002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z="5500">
                <a:solidFill>
                  <a:schemeClr val="accent1"/>
                </a:solidFill>
              </a:defRPr>
            </a:pPr>
            <a:r>
              <a:t>Mise à jour des recommandations</a:t>
            </a:r>
          </a:p>
          <a:p>
            <a:pPr>
              <a:defRPr sz="5500">
                <a:solidFill>
                  <a:schemeClr val="accent1"/>
                </a:solidFill>
              </a:defRPr>
            </a:pPr>
            <a:r>
              <a:t>27.06.2023</a:t>
            </a:r>
          </a:p>
        </p:txBody>
      </p:sp>
      <p:pic>
        <p:nvPicPr>
          <p:cNvPr id="153" name="logo.png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103" y="1224811"/>
            <a:ext cx="3822702" cy="812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ZoneTexte 2"/>
          <p:cNvSpPr txBox="1"/>
          <p:nvPr/>
        </p:nvSpPr>
        <p:spPr>
          <a:xfrm>
            <a:off x="-1870812" y="9950546"/>
            <a:ext cx="19771950" cy="31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7" indent="3168394" algn="l" defTabSz="817244">
              <a:defRPr sz="3500" b="1">
                <a:solidFill>
                  <a:srgbClr val="FFFFFF"/>
                </a:solidFill>
              </a:defRPr>
            </a:pPr>
            <a:r>
              <a:t>Dr Emmanuel Masot - Dr Romain Boutonné</a:t>
            </a:r>
          </a:p>
          <a:p>
            <a:pPr lvl="7" indent="3168394" algn="l" defTabSz="817244">
              <a:defRPr sz="3500" b="1">
                <a:solidFill>
                  <a:srgbClr val="FFFFFF"/>
                </a:solidFill>
              </a:defRPr>
            </a:pPr>
            <a:r>
              <a:t>Remerciements au Dr Olivia Son, infectiologue</a:t>
            </a:r>
          </a:p>
          <a:p>
            <a:pPr lvl="7" indent="3168394" algn="l" defTabSz="817244">
              <a:defRPr sz="3500" b="1">
                <a:solidFill>
                  <a:srgbClr val="FFFFFF"/>
                </a:solidFill>
              </a:defRPr>
            </a:pPr>
            <a:endParaRPr/>
          </a:p>
          <a:p>
            <a:pPr lvl="7" indent="3168394" algn="l" defTabSz="817244">
              <a:defRPr sz="3500" b="1">
                <a:solidFill>
                  <a:srgbClr val="FFFFFF"/>
                </a:solidFill>
              </a:defRPr>
            </a:pPr>
            <a:endParaRPr/>
          </a:p>
          <a:p>
            <a:pPr lvl="7" indent="3168394" algn="l" defTabSz="817244">
              <a:defRPr b="1">
                <a:solidFill>
                  <a:srgbClr val="FFFFFF"/>
                </a:solidFill>
              </a:defRPr>
            </a:pPr>
            <a:r>
              <a:t>Déclaration de liens d’intérêt : Aucuns</a:t>
            </a:r>
            <a:endParaRPr sz="35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nococci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Gonococcies : Traitement</a:t>
            </a:r>
          </a:p>
        </p:txBody>
      </p:sp>
      <p:sp>
        <p:nvSpPr>
          <p:cNvPr id="198" name="Désormais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Désormais : </a:t>
            </a:r>
          </a:p>
        </p:txBody>
      </p:sp>
      <p:sp>
        <p:nvSpPr>
          <p:cNvPr id="199" name="Quel que soit le site :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>
                <a:solidFill>
                  <a:srgbClr val="003462"/>
                </a:solidFill>
              </a:defRPr>
            </a:pPr>
            <a:r>
              <a:t>Quel que soit le site : </a:t>
            </a:r>
          </a:p>
          <a:p>
            <a:pPr lvl="4"/>
            <a:endParaRPr/>
          </a:p>
          <a:p>
            <a:pPr lvl="4">
              <a:defRPr b="1">
                <a:solidFill>
                  <a:srgbClr val="C00000"/>
                </a:solidFill>
              </a:defRPr>
            </a:pPr>
            <a:r>
              <a:t>CEFTRIAXONE 1000 mg IM</a:t>
            </a:r>
          </a:p>
        </p:txBody>
      </p:sp>
      <p:sp>
        <p:nvSpPr>
          <p:cNvPr id="200" name="Fouéré S et al. Int J STD AIDS. 2021;32:1081-1083. doi: 10.1177/09564624211023025"/>
          <p:cNvSpPr txBox="1"/>
          <p:nvPr/>
        </p:nvSpPr>
        <p:spPr>
          <a:xfrm>
            <a:off x="491168" y="13017788"/>
            <a:ext cx="234016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Fouéré S et al. Int J STD AIDS. 2021;32:1081-1083. doi: 10.1177/09564624211023025</a:t>
            </a:r>
          </a:p>
        </p:txBody>
      </p:sp>
      <p:pic>
        <p:nvPicPr>
          <p:cNvPr id="201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nococci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Gonococcies : Traitement</a:t>
            </a:r>
          </a:p>
        </p:txBody>
      </p:sp>
      <p:sp>
        <p:nvSpPr>
          <p:cNvPr id="204" name="Désormais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Désormais : </a:t>
            </a:r>
          </a:p>
        </p:txBody>
      </p:sp>
      <p:sp>
        <p:nvSpPr>
          <p:cNvPr id="205" name="Quel que soit le site :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Quel que soit le site : </a:t>
            </a:r>
          </a:p>
          <a:p>
            <a:pPr lvl="4"/>
            <a:endParaRPr/>
          </a:p>
          <a:p>
            <a:pPr lvl="4">
              <a:defRPr b="1">
                <a:solidFill>
                  <a:srgbClr val="C00000"/>
                </a:solidFill>
              </a:defRPr>
            </a:pPr>
            <a:r>
              <a:t>CEFTRIAXONE 1000 mg IM</a:t>
            </a:r>
            <a:endParaRPr>
              <a:solidFill>
                <a:srgbClr val="EE230C"/>
              </a:solidFill>
            </a:endParaRPr>
          </a:p>
          <a:p>
            <a:pPr lvl="4">
              <a:defRPr>
                <a:solidFill>
                  <a:srgbClr val="003462"/>
                </a:solidFill>
              </a:defRPr>
            </a:pPr>
            <a:r>
              <a:t>Rapports sexuels protégés pendant 7J ou abstinence</a:t>
            </a:r>
          </a:p>
          <a:p>
            <a:pPr lvl="4">
              <a:defRPr>
                <a:solidFill>
                  <a:srgbClr val="003462"/>
                </a:solidFill>
              </a:defRPr>
            </a:pPr>
            <a:r>
              <a:t>Dépistage et traitement du ou des partenaires</a:t>
            </a:r>
          </a:p>
          <a:p>
            <a:pPr lvl="4">
              <a:defRPr b="1" u="sng">
                <a:solidFill>
                  <a:srgbClr val="003462"/>
                </a:solidFill>
              </a:defRPr>
            </a:pPr>
            <a:r>
              <a:t>Dépistage de contrôle (test of cure) à J15</a:t>
            </a:r>
          </a:p>
        </p:txBody>
      </p:sp>
      <p:sp>
        <p:nvSpPr>
          <p:cNvPr id="206" name="Fouéré S et al. Int J STD AIDS. 2021;32:1081-1083. doi: 10.1177/09564624211023025"/>
          <p:cNvSpPr txBox="1"/>
          <p:nvPr/>
        </p:nvSpPr>
        <p:spPr>
          <a:xfrm>
            <a:off x="491168" y="13017788"/>
            <a:ext cx="234016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Fouéré S et al. Int J STD AIDS. 2021;32:1081-1083. doi: 10.1177/09564624211023025</a:t>
            </a:r>
          </a:p>
        </p:txBody>
      </p:sp>
      <p:pic>
        <p:nvPicPr>
          <p:cNvPr id="207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hlamydios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Chlamydioses : Traitement</a:t>
            </a:r>
          </a:p>
        </p:txBody>
      </p:sp>
      <p:sp>
        <p:nvSpPr>
          <p:cNvPr id="210" name="Auparavant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Auparavant :</a:t>
            </a:r>
          </a:p>
        </p:txBody>
      </p:sp>
      <p:sp>
        <p:nvSpPr>
          <p:cNvPr id="211" name="AZITHROMYCINE 1g PO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lvl="4"/>
            <a:endParaRPr/>
          </a:p>
          <a:p>
            <a:pPr marL="0" lvl="4" indent="1828800">
              <a:buSzTx/>
              <a:buNone/>
            </a:pPr>
            <a:endParaRPr/>
          </a:p>
          <a:p>
            <a:pPr lvl="4">
              <a:defRPr>
                <a:solidFill>
                  <a:srgbClr val="003462"/>
                </a:solidFill>
              </a:defRPr>
            </a:pPr>
            <a:r>
              <a:t>AZITHROMYCINE 1g PO</a:t>
            </a:r>
          </a:p>
        </p:txBody>
      </p:sp>
      <p:pic>
        <p:nvPicPr>
          <p:cNvPr id="212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hlamydios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Chlamydioses : Traitement </a:t>
            </a:r>
          </a:p>
        </p:txBody>
      </p:sp>
      <p:sp>
        <p:nvSpPr>
          <p:cNvPr id="215" name="Auparavant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Auparavant :</a:t>
            </a:r>
          </a:p>
        </p:txBody>
      </p:sp>
      <p:sp>
        <p:nvSpPr>
          <p:cNvPr id="216" name="AZITHROMYCINE 1g PO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lvl="4"/>
            <a:endParaRPr/>
          </a:p>
          <a:p>
            <a:pPr marL="0" lvl="4" indent="1828800">
              <a:buSzTx/>
              <a:buNone/>
            </a:pPr>
            <a:endParaRPr/>
          </a:p>
          <a:p>
            <a:pPr lvl="4">
              <a:defRPr>
                <a:solidFill>
                  <a:srgbClr val="003462"/>
                </a:solidFill>
              </a:defRPr>
            </a:pPr>
            <a:r>
              <a:t>AZITHROMYCINE 1g PO</a:t>
            </a:r>
          </a:p>
          <a:p>
            <a:pPr lvl="4">
              <a:defRPr>
                <a:solidFill>
                  <a:srgbClr val="003462"/>
                </a:solidFill>
              </a:defRPr>
            </a:pPr>
            <a:r>
              <a:t>Mais : patients à risque de recontaminations fréquentes et traitements à répétition (risque de sélection de résistance pour autre bactérie – notamment MG - avec doses uniques d’azithromycine)</a:t>
            </a:r>
          </a:p>
        </p:txBody>
      </p:sp>
      <p:pic>
        <p:nvPicPr>
          <p:cNvPr id="217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hlamydios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Chlamydioses : Traitement</a:t>
            </a:r>
          </a:p>
        </p:txBody>
      </p:sp>
      <p:sp>
        <p:nvSpPr>
          <p:cNvPr id="220" name="Auparavant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Auparavant :</a:t>
            </a:r>
          </a:p>
        </p:txBody>
      </p:sp>
      <p:sp>
        <p:nvSpPr>
          <p:cNvPr id="221" name="AZITHROMYCINE 1g PO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lvl="4"/>
            <a:endParaRPr/>
          </a:p>
          <a:p>
            <a:pPr marL="0" lvl="4" indent="1828800">
              <a:buSzTx/>
              <a:buNone/>
            </a:pPr>
            <a:endParaRPr/>
          </a:p>
          <a:p>
            <a:pPr lvl="4">
              <a:defRPr strike="sngStrike">
                <a:solidFill>
                  <a:srgbClr val="003462"/>
                </a:solidFill>
              </a:defRPr>
            </a:pPr>
            <a:r>
              <a:t>AZITHROMYCINE 1g PO</a:t>
            </a:r>
          </a:p>
        </p:txBody>
      </p:sp>
      <p:pic>
        <p:nvPicPr>
          <p:cNvPr id="222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hlamydioses :"/>
          <p:cNvSpPr txBox="1">
            <a:spLocks noGrp="1"/>
          </p:cNvSpPr>
          <p:nvPr>
            <p:ph type="title"/>
          </p:nvPr>
        </p:nvSpPr>
        <p:spPr>
          <a:xfrm>
            <a:off x="1206500" y="9143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Chlamydioses : Traitement</a:t>
            </a:r>
          </a:p>
        </p:txBody>
      </p:sp>
      <p:sp>
        <p:nvSpPr>
          <p:cNvPr id="225" name="Désormais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Désormais : </a:t>
            </a:r>
          </a:p>
        </p:txBody>
      </p:sp>
      <p:sp>
        <p:nvSpPr>
          <p:cNvPr id="226" name="DOXYCYCLINE 100 mg x 2 / J PO pendant 7 jours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lvl="4"/>
            <a:endParaRPr/>
          </a:p>
          <a:p>
            <a:pPr marL="0" lvl="4" indent="1828800">
              <a:buSzTx/>
              <a:buNone/>
            </a:pPr>
            <a:endParaRPr/>
          </a:p>
          <a:p>
            <a:pPr lvl="4">
              <a:buClr>
                <a:srgbClr val="000000"/>
              </a:buClr>
              <a:defRPr sz="4400" b="1">
                <a:solidFill>
                  <a:srgbClr val="C00000"/>
                </a:solidFill>
              </a:defRPr>
            </a:pPr>
            <a:r>
              <a:t>DOXYCYCLINE 100 mg x 2 / J PO pendant 7 jours</a:t>
            </a:r>
          </a:p>
          <a:p>
            <a:pPr lvl="4">
              <a:buClr>
                <a:srgbClr val="000000"/>
              </a:buClr>
              <a:defRPr sz="4400" i="1">
                <a:solidFill>
                  <a:srgbClr val="003462"/>
                </a:solidFill>
              </a:defRPr>
            </a:pPr>
            <a:r>
              <a:t>2e intention (allergie) : AZT 1g PO </a:t>
            </a:r>
            <a:r>
              <a:rPr b="1" i="0"/>
              <a:t> </a:t>
            </a:r>
          </a:p>
        </p:txBody>
      </p:sp>
      <p:pic>
        <p:nvPicPr>
          <p:cNvPr id="227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hlamydioses :"/>
          <p:cNvSpPr txBox="1">
            <a:spLocks noGrp="1"/>
          </p:cNvSpPr>
          <p:nvPr>
            <p:ph type="title"/>
          </p:nvPr>
        </p:nvSpPr>
        <p:spPr>
          <a:xfrm>
            <a:off x="1206500" y="9143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Chlamydioses : Traitement </a:t>
            </a:r>
          </a:p>
        </p:txBody>
      </p:sp>
      <p:sp>
        <p:nvSpPr>
          <p:cNvPr id="230" name="Désormais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Désormais : </a:t>
            </a:r>
          </a:p>
        </p:txBody>
      </p:sp>
      <p:sp>
        <p:nvSpPr>
          <p:cNvPr id="231" name="DOXYCYCLINE 100 mg x 2 / J PO pendant 7 jours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lvl="4">
              <a:lnSpc>
                <a:spcPct val="81000"/>
              </a:lnSpc>
              <a:defRPr sz="4400"/>
            </a:pPr>
            <a:endParaRPr/>
          </a:p>
          <a:p>
            <a:pPr marL="0" lvl="4" indent="1828800">
              <a:lnSpc>
                <a:spcPct val="81000"/>
              </a:lnSpc>
              <a:buSzTx/>
              <a:buNone/>
              <a:defRPr sz="4400"/>
            </a:pPr>
            <a:endParaRPr/>
          </a:p>
          <a:p>
            <a:pPr lvl="4">
              <a:lnSpc>
                <a:spcPct val="81000"/>
              </a:lnSpc>
              <a:buClr>
                <a:srgbClr val="000000"/>
              </a:buClr>
              <a:defRPr sz="4400" b="1">
                <a:solidFill>
                  <a:srgbClr val="C00000"/>
                </a:solidFill>
              </a:defRPr>
            </a:pPr>
            <a:r>
              <a:t>DOXYCYCLINE 100 mg x 2 / J PO pendant 7 jours</a:t>
            </a:r>
          </a:p>
          <a:p>
            <a:pPr lvl="4">
              <a:lnSpc>
                <a:spcPct val="81000"/>
              </a:lnSpc>
              <a:buClr>
                <a:srgbClr val="000000"/>
              </a:buClr>
              <a:defRPr sz="4400" i="1">
                <a:solidFill>
                  <a:srgbClr val="003462"/>
                </a:solidFill>
              </a:defRPr>
            </a:pPr>
            <a:r>
              <a:t>2e intention (allergie) : AZT 1g PO </a:t>
            </a:r>
            <a:r>
              <a:rPr b="1" i="0"/>
              <a:t> </a:t>
            </a:r>
            <a:endParaRPr b="1">
              <a:solidFill>
                <a:srgbClr val="EE230C"/>
              </a:solidFill>
            </a:endParaRPr>
          </a:p>
          <a:p>
            <a:pPr lvl="4">
              <a:lnSpc>
                <a:spcPct val="81000"/>
              </a:lnSpc>
              <a:defRPr sz="4400">
                <a:solidFill>
                  <a:srgbClr val="003462"/>
                </a:solidFill>
              </a:defRPr>
            </a:pPr>
            <a:r>
              <a:t>Rapports sexuels protégés pendant 7J ou abstinence (contaminant jusqu’à 7 jours après le début du traitement)</a:t>
            </a:r>
          </a:p>
          <a:p>
            <a:pPr lvl="4">
              <a:lnSpc>
                <a:spcPct val="81000"/>
              </a:lnSpc>
              <a:defRPr sz="4400">
                <a:solidFill>
                  <a:srgbClr val="003462"/>
                </a:solidFill>
              </a:defRPr>
            </a:pPr>
            <a:r>
              <a:t>Dépistage et traitement du ou des partenaires</a:t>
            </a:r>
          </a:p>
          <a:p>
            <a:pPr lvl="4">
              <a:lnSpc>
                <a:spcPct val="81000"/>
              </a:lnSpc>
              <a:defRPr sz="4400" b="1">
                <a:solidFill>
                  <a:srgbClr val="003462"/>
                </a:solidFill>
              </a:defRPr>
            </a:pPr>
            <a:r>
              <a:t>Pas de test après traitement </a:t>
            </a:r>
            <a:r>
              <a:rPr b="0"/>
              <a:t>(Pas de résistance aux TTT AZT ou Doxy)</a:t>
            </a:r>
          </a:p>
        </p:txBody>
      </p:sp>
      <p:pic>
        <p:nvPicPr>
          <p:cNvPr id="232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hlamydioses :"/>
          <p:cNvSpPr txBox="1">
            <a:spLocks noGrp="1"/>
          </p:cNvSpPr>
          <p:nvPr>
            <p:ph type="title"/>
          </p:nvPr>
        </p:nvSpPr>
        <p:spPr>
          <a:xfrm>
            <a:off x="1206500" y="9143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Chlamydioses : </a:t>
            </a:r>
          </a:p>
        </p:txBody>
      </p:sp>
      <p:sp>
        <p:nvSpPr>
          <p:cNvPr id="235" name="Désormais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pPr defTabSz="817244">
              <a:lnSpc>
                <a:spcPct val="80000"/>
              </a:lnSpc>
              <a:defRPr sz="1683"/>
            </a:pPr>
            <a:endParaRPr/>
          </a:p>
          <a:p>
            <a:pPr defTabSz="817244">
              <a:lnSpc>
                <a:spcPct val="80000"/>
              </a:lnSpc>
              <a:defRPr sz="4257"/>
            </a:pPr>
            <a:r>
              <a:t>LYMPHO GRANULOMATOSE VENERIENNE (LGV)</a:t>
            </a:r>
          </a:p>
        </p:txBody>
      </p:sp>
      <p:sp>
        <p:nvSpPr>
          <p:cNvPr id="236" name="DOXYCYCLINE 100 mg x 2 / J PO pendant 7 jours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lvl="4">
              <a:lnSpc>
                <a:spcPct val="81000"/>
              </a:lnSpc>
              <a:defRPr sz="4000">
                <a:solidFill>
                  <a:srgbClr val="003462"/>
                </a:solidFill>
              </a:defRPr>
            </a:pPr>
            <a:endParaRPr/>
          </a:p>
          <a:p>
            <a:pPr>
              <a:lnSpc>
                <a:spcPct val="81000"/>
              </a:lnSpc>
              <a:defRPr sz="4000">
                <a:solidFill>
                  <a:srgbClr val="003462"/>
                </a:solidFill>
              </a:defRPr>
            </a:pPr>
            <a:r>
              <a:t>Lympho-Granulomatose Vénérienne (LGV) : Ano-rectite CT ; forme potentiellement grave, bruyante, due à certaines souches de </a:t>
            </a:r>
            <a:r>
              <a:rPr i="1"/>
              <a:t>C. trachomatis</a:t>
            </a:r>
            <a:r>
              <a:t>. </a:t>
            </a:r>
            <a:r>
              <a:rPr b="1"/>
              <a:t>HSH = 98% des cas</a:t>
            </a:r>
            <a:r>
              <a:t>. </a:t>
            </a:r>
          </a:p>
          <a:p>
            <a:pPr>
              <a:lnSpc>
                <a:spcPct val="81000"/>
              </a:lnSpc>
              <a:defRPr sz="4000">
                <a:solidFill>
                  <a:srgbClr val="003462"/>
                </a:solidFill>
              </a:defRPr>
            </a:pPr>
            <a:r>
              <a:t>Nécessite un </a:t>
            </a:r>
            <a:r>
              <a:rPr b="1"/>
              <a:t>typage</a:t>
            </a:r>
            <a:r>
              <a:t> de la souche au laboratoire, recommandé pour tout CT anal.</a:t>
            </a:r>
          </a:p>
          <a:p>
            <a:pPr>
              <a:lnSpc>
                <a:spcPct val="81000"/>
              </a:lnSpc>
              <a:defRPr sz="4000">
                <a:solidFill>
                  <a:srgbClr val="003462"/>
                </a:solidFill>
              </a:defRPr>
            </a:pPr>
            <a:r>
              <a:t>Donc </a:t>
            </a:r>
            <a:r>
              <a:rPr b="1"/>
              <a:t>si HSH </a:t>
            </a:r>
            <a:r>
              <a:rPr b="1" i="1"/>
              <a:t>C. trachomatis </a:t>
            </a:r>
            <a:r>
              <a:rPr b="1"/>
              <a:t>anal très symptomatique (+/- adénopathies) =&gt; LGV possible</a:t>
            </a:r>
          </a:p>
          <a:p>
            <a:pPr>
              <a:lnSpc>
                <a:spcPct val="81000"/>
              </a:lnSpc>
              <a:defRPr sz="4000" b="1">
                <a:solidFill>
                  <a:srgbClr val="C00000"/>
                </a:solidFill>
              </a:defRPr>
            </a:pPr>
            <a:r>
              <a:t>DOXYCYCLINE 100 mg x 2 / J PO pendant 21 jours</a:t>
            </a:r>
          </a:p>
          <a:p>
            <a:pPr>
              <a:lnSpc>
                <a:spcPct val="81000"/>
              </a:lnSpc>
              <a:defRPr sz="4000">
                <a:solidFill>
                  <a:srgbClr val="003462"/>
                </a:solidFill>
              </a:defRPr>
            </a:pPr>
            <a:r>
              <a:t>2</a:t>
            </a:r>
            <a:r>
              <a:rPr baseline="30000"/>
              <a:t>e</a:t>
            </a:r>
            <a:r>
              <a:t> intention (allergie) : AZITHROMYCINE 1g/semaine pendant 3 semaines</a:t>
            </a:r>
          </a:p>
          <a:p>
            <a:pPr>
              <a:lnSpc>
                <a:spcPct val="81000"/>
              </a:lnSpc>
              <a:defRPr sz="4000" b="1">
                <a:solidFill>
                  <a:srgbClr val="003462"/>
                </a:solidFill>
              </a:defRPr>
            </a:pPr>
            <a:r>
              <a:t>Contrôle 6 semaines après la fin du traitement </a:t>
            </a:r>
          </a:p>
        </p:txBody>
      </p:sp>
      <p:pic>
        <p:nvPicPr>
          <p:cNvPr id="237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Syphilis : Traitement</a:t>
            </a:r>
          </a:p>
        </p:txBody>
      </p:sp>
      <p:sp>
        <p:nvSpPr>
          <p:cNvPr id="240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Rien de nouveau</a:t>
            </a:r>
          </a:p>
        </p:txBody>
      </p:sp>
      <p:sp>
        <p:nvSpPr>
          <p:cNvPr id="241" name="Espace réservé du texte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72000"/>
              </a:lnSpc>
              <a:defRPr sz="3500" b="1" u="sng">
                <a:solidFill>
                  <a:srgbClr val="003462"/>
                </a:solidFill>
              </a:defRPr>
            </a:pPr>
            <a:r>
              <a:t>CONTAMINATION &lt; 1 an : </a:t>
            </a:r>
            <a:endParaRPr sz="3300"/>
          </a:p>
          <a:p>
            <a:pPr marL="0" indent="0">
              <a:lnSpc>
                <a:spcPct val="72000"/>
              </a:lnSpc>
              <a:buSzTx/>
              <a:buNone/>
              <a:defRPr sz="3500" b="1">
                <a:solidFill>
                  <a:srgbClr val="C00000"/>
                </a:solidFill>
              </a:defRPr>
            </a:pPr>
            <a:r>
              <a:t>BENZATHINE-PENICILLINE G IM</a:t>
            </a:r>
            <a:r>
              <a:rPr b="0"/>
              <a:t> : 2,4 MUI en 1 injection unique </a:t>
            </a:r>
            <a:r>
              <a:rPr b="0">
                <a:solidFill>
                  <a:srgbClr val="003462"/>
                </a:solidFill>
              </a:rPr>
              <a:t>(+ xylocaïne/lidocaïne +++ en reconstitution)</a:t>
            </a:r>
            <a:endParaRPr sz="3300"/>
          </a:p>
          <a:p>
            <a:pPr marL="0" indent="0">
              <a:lnSpc>
                <a:spcPct val="72000"/>
              </a:lnSpc>
              <a:buSzTx/>
              <a:buNone/>
              <a:defRPr sz="3200" i="1">
                <a:solidFill>
                  <a:srgbClr val="003462"/>
                </a:solidFill>
              </a:defRPr>
            </a:pPr>
            <a:r>
              <a:t>DOXYCYCLINE PO : 100 mg 2 fois/j pendant 14 jours si allergie</a:t>
            </a:r>
            <a:endParaRPr sz="3300"/>
          </a:p>
          <a:p>
            <a:pPr>
              <a:lnSpc>
                <a:spcPct val="72000"/>
              </a:lnSpc>
              <a:defRPr sz="3500" b="1" u="sng">
                <a:solidFill>
                  <a:srgbClr val="003462"/>
                </a:solidFill>
              </a:defRPr>
            </a:pPr>
            <a:r>
              <a:t>CONTAMINATION &gt; 1 an ou ancienneté inconnue : </a:t>
            </a:r>
            <a:endParaRPr sz="3300"/>
          </a:p>
          <a:p>
            <a:pPr marL="0" indent="0">
              <a:lnSpc>
                <a:spcPct val="72000"/>
              </a:lnSpc>
              <a:buSzTx/>
              <a:buNone/>
              <a:defRPr sz="3500" b="1">
                <a:solidFill>
                  <a:srgbClr val="C00000"/>
                </a:solidFill>
              </a:defRPr>
            </a:pPr>
            <a:r>
              <a:t>BENZATHINE-PENICILLINE G IM</a:t>
            </a:r>
            <a:r>
              <a:rPr b="0"/>
              <a:t> : 2,4 MUI 1 fois/semaine pendant 3 semaines</a:t>
            </a:r>
            <a:endParaRPr sz="3300"/>
          </a:p>
          <a:p>
            <a:pPr marL="0" indent="0">
              <a:lnSpc>
                <a:spcPct val="72000"/>
              </a:lnSpc>
              <a:buSzTx/>
              <a:buNone/>
              <a:defRPr sz="3200" i="1">
                <a:solidFill>
                  <a:srgbClr val="003462"/>
                </a:solidFill>
              </a:defRPr>
            </a:pPr>
            <a:r>
              <a:t>DOXYCYCLINE PO : 100 mg 2 fois/j pendant 14 jours si allergie</a:t>
            </a:r>
            <a:endParaRPr sz="3300"/>
          </a:p>
          <a:p>
            <a:pPr>
              <a:lnSpc>
                <a:spcPct val="72000"/>
              </a:lnSpc>
              <a:defRPr sz="3500" b="1">
                <a:solidFill>
                  <a:srgbClr val="003462"/>
                </a:solidFill>
              </a:defRPr>
            </a:pPr>
            <a:r>
              <a:t>Surveillance de la décroissance des marqueurs à 3, 6, 12 et 24 mois</a:t>
            </a:r>
            <a:endParaRPr sz="3300"/>
          </a:p>
          <a:p>
            <a:pPr>
              <a:lnSpc>
                <a:spcPct val="72000"/>
              </a:lnSpc>
              <a:defRPr sz="3500">
                <a:solidFill>
                  <a:srgbClr val="003462"/>
                </a:solidFill>
              </a:defRPr>
            </a:pPr>
            <a:r>
              <a:t>Aucune résistance de la syphilis à la pénicilline ou à la doxycycline. Si échec : erreur diagnostic (syphilis &gt; 1 an traitée avec 1 seule injection par exemple), mauvaise observance, traitement non pris…</a:t>
            </a:r>
          </a:p>
        </p:txBody>
      </p:sp>
      <p:pic>
        <p:nvPicPr>
          <p:cNvPr id="242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Mycoplasme Genitalium</a:t>
            </a:r>
          </a:p>
        </p:txBody>
      </p:sp>
      <p:sp>
        <p:nvSpPr>
          <p:cNvPr id="245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Quelques chiffres</a:t>
            </a:r>
          </a:p>
        </p:txBody>
      </p:sp>
      <p:sp>
        <p:nvSpPr>
          <p:cNvPr id="246" name="Espace réservé du texte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591312" indent="-591312" defTabSz="2365187">
              <a:lnSpc>
                <a:spcPct val="81000"/>
              </a:lnSpc>
              <a:spcBef>
                <a:spcPts val="4300"/>
              </a:spcBef>
              <a:defRPr sz="4656">
                <a:solidFill>
                  <a:srgbClr val="003462"/>
                </a:solidFill>
              </a:defRPr>
            </a:pPr>
            <a:r>
              <a:t>IST </a:t>
            </a:r>
            <a:r>
              <a:rPr b="1"/>
              <a:t>asymptomatique</a:t>
            </a:r>
            <a:r>
              <a:t> dans </a:t>
            </a:r>
            <a:r>
              <a:rPr b="1"/>
              <a:t>70% des cas</a:t>
            </a:r>
          </a:p>
          <a:p>
            <a:pPr marL="591312" indent="-591312" defTabSz="2365187">
              <a:lnSpc>
                <a:spcPct val="81000"/>
              </a:lnSpc>
              <a:spcBef>
                <a:spcPts val="4300"/>
              </a:spcBef>
              <a:defRPr sz="4656">
                <a:solidFill>
                  <a:srgbClr val="003462"/>
                </a:solidFill>
              </a:defRPr>
            </a:pPr>
            <a:r>
              <a:t>2ème agent responsable d’urétrites non gonococciques (UNG) masculines après Chlamydia trachomatis</a:t>
            </a:r>
          </a:p>
          <a:p>
            <a:pPr marL="591312" indent="-591312" defTabSz="2365187">
              <a:lnSpc>
                <a:spcPct val="81000"/>
              </a:lnSpc>
              <a:spcBef>
                <a:spcPts val="4300"/>
              </a:spcBef>
              <a:defRPr sz="4656" b="1">
                <a:solidFill>
                  <a:srgbClr val="003462"/>
                </a:solidFill>
              </a:defRPr>
            </a:pPr>
            <a:r>
              <a:t>10 à 30 % </a:t>
            </a:r>
            <a:r>
              <a:rPr b="0"/>
              <a:t>des cervicites semblent associées à ce mycoplasme. M. genitalium</a:t>
            </a:r>
          </a:p>
          <a:p>
            <a:pPr marL="591312" indent="-591312" defTabSz="2365187">
              <a:lnSpc>
                <a:spcPct val="81000"/>
              </a:lnSpc>
              <a:spcBef>
                <a:spcPts val="4300"/>
              </a:spcBef>
              <a:defRPr sz="4656" b="1">
                <a:solidFill>
                  <a:srgbClr val="003462"/>
                </a:solidFill>
              </a:defRPr>
            </a:pPr>
            <a:r>
              <a:t>40 % </a:t>
            </a:r>
            <a:r>
              <a:rPr b="0"/>
              <a:t>des UNG persistantes ou récurrentes après traitement (prescrit sans recherche préalable de M. genitalium) sont positives pour la recherche de M. genitalium</a:t>
            </a:r>
          </a:p>
          <a:p>
            <a:pPr marL="591312" indent="-591312" defTabSz="2365187">
              <a:lnSpc>
                <a:spcPct val="81000"/>
              </a:lnSpc>
              <a:spcBef>
                <a:spcPts val="4300"/>
              </a:spcBef>
              <a:defRPr sz="4656">
                <a:solidFill>
                  <a:srgbClr val="003462"/>
                </a:solidFill>
              </a:defRPr>
            </a:pPr>
            <a:r>
              <a:t>Prévalence: 1 à 2% USA,UK,Danemark</a:t>
            </a:r>
          </a:p>
          <a:p>
            <a:pPr marL="591312" indent="-591312" defTabSz="2365187">
              <a:lnSpc>
                <a:spcPct val="81000"/>
              </a:lnSpc>
              <a:spcBef>
                <a:spcPts val="4300"/>
              </a:spcBef>
              <a:defRPr sz="4656">
                <a:solidFill>
                  <a:srgbClr val="003462"/>
                </a:solidFill>
              </a:defRPr>
            </a:pPr>
            <a:r>
              <a:t>Population PrEP en France : 13%</a:t>
            </a:r>
          </a:p>
        </p:txBody>
      </p:sp>
      <p:pic>
        <p:nvPicPr>
          <p:cNvPr id="247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ST bactériennes en IDF : prévalence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Actualités IST : plan</a:t>
            </a:r>
          </a:p>
        </p:txBody>
      </p:sp>
      <p:pic>
        <p:nvPicPr>
          <p:cNvPr id="157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29267"/>
            <a:ext cx="4291887" cy="90502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Chlamydia / Gonocoque :…"/>
          <p:cNvSpPr txBox="1"/>
          <p:nvPr/>
        </p:nvSpPr>
        <p:spPr>
          <a:xfrm>
            <a:off x="1206500" y="4248503"/>
            <a:ext cx="21971000" cy="864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1" u="sng">
                <a:solidFill>
                  <a:srgbClr val="003462"/>
                </a:solidFill>
              </a:defRPr>
            </a:pPr>
            <a:r>
              <a:t>Prévalence</a:t>
            </a:r>
            <a:endParaRPr sz="4800">
              <a:solidFill>
                <a:srgbClr val="000000"/>
              </a:solidFill>
            </a:endParaRP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1" u="sng">
                <a:solidFill>
                  <a:srgbClr val="003462"/>
                </a:solidFill>
              </a:defRPr>
            </a:pPr>
            <a:r>
              <a:t>Méthodes de dépistage</a:t>
            </a:r>
            <a:endParaRPr sz="4800">
              <a:solidFill>
                <a:srgbClr val="000000"/>
              </a:solidFill>
            </a:endParaRP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1" u="sng">
                <a:solidFill>
                  <a:srgbClr val="003462"/>
                </a:solidFill>
              </a:defRPr>
            </a:pPr>
            <a:r>
              <a:t>Gonocoque</a:t>
            </a:r>
            <a:endParaRPr sz="4800">
              <a:solidFill>
                <a:srgbClr val="000000"/>
              </a:solidFill>
            </a:endParaRP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1" u="sng">
                <a:solidFill>
                  <a:srgbClr val="003462"/>
                </a:solidFill>
              </a:defRPr>
            </a:pPr>
            <a:r>
              <a:t>Chlamydia</a:t>
            </a:r>
            <a:endParaRPr sz="4800">
              <a:solidFill>
                <a:srgbClr val="000000"/>
              </a:solidFill>
            </a:endParaRP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1" u="sng">
                <a:solidFill>
                  <a:srgbClr val="003462"/>
                </a:solidFill>
              </a:defRPr>
            </a:pPr>
            <a:r>
              <a:t>Syphilis</a:t>
            </a:r>
            <a:endParaRPr sz="4800">
              <a:solidFill>
                <a:srgbClr val="000000"/>
              </a:solidFill>
            </a:endParaRP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1" u="sng">
                <a:solidFill>
                  <a:srgbClr val="003462"/>
                </a:solidFill>
              </a:defRPr>
            </a:pPr>
            <a:r>
              <a:t>Mycoplasme</a:t>
            </a:r>
            <a:endParaRPr sz="4800">
              <a:solidFill>
                <a:srgbClr val="000000"/>
              </a:solidFill>
            </a:endParaRP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1" u="sng">
                <a:solidFill>
                  <a:srgbClr val="003462"/>
                </a:solidFill>
              </a:defRPr>
            </a:pP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Reco HAS</a:t>
            </a:r>
          </a:p>
        </p:txBody>
      </p:sp>
      <p:sp>
        <p:nvSpPr>
          <p:cNvPr id="250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2021</a:t>
            </a:r>
          </a:p>
        </p:txBody>
      </p:sp>
      <p:sp>
        <p:nvSpPr>
          <p:cNvPr id="251" name="Espace réservé du texte 3"/>
          <p:cNvSpPr txBox="1">
            <a:spLocks noGrp="1"/>
          </p:cNvSpPr>
          <p:nvPr>
            <p:ph type="body" idx="21"/>
          </p:nvPr>
        </p:nvSpPr>
        <p:spPr>
          <a:xfrm>
            <a:off x="1206500" y="4243420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530352" indent="-530352" defTabSz="2121354">
              <a:spcBef>
                <a:spcPts val="3900"/>
              </a:spcBef>
              <a:buFont typeface="Arial"/>
              <a:defRPr sz="5220" b="1" baseline="29701">
                <a:solidFill>
                  <a:srgbClr val="003462"/>
                </a:solidFill>
              </a:defRPr>
            </a:pPr>
            <a:r>
              <a:t>1e intention 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B050"/>
                </a:solidFill>
              </a:rPr>
              <a:t>AZITHROMYCINE 5 JOURS : 500 mg (J1) puis 250 mg (J2-J5) </a:t>
            </a:r>
          </a:p>
          <a:p>
            <a:pPr marL="530352" indent="-530352" defTabSz="2121354">
              <a:spcBef>
                <a:spcPts val="3900"/>
              </a:spcBef>
              <a:buFont typeface="Arial"/>
              <a:defRPr sz="5220" b="1" baseline="29701">
                <a:solidFill>
                  <a:srgbClr val="003462"/>
                </a:solidFill>
              </a:defRPr>
            </a:pPr>
            <a:r>
              <a:t>2e intention 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 b="0">
                <a:solidFill>
                  <a:schemeClr val="accent5"/>
                </a:solidFill>
              </a:rPr>
              <a:t>MOXIFLOXACINE : 400 mg pendant 7 jours</a:t>
            </a:r>
          </a:p>
          <a:p>
            <a:pPr marL="530352" indent="-530352" defTabSz="2121354">
              <a:spcBef>
                <a:spcPts val="3900"/>
              </a:spcBef>
              <a:buFont typeface="Arial"/>
              <a:defRPr sz="5220" b="1" baseline="29701">
                <a:solidFill>
                  <a:srgbClr val="003462"/>
                </a:solidFill>
              </a:defRPr>
            </a:pPr>
            <a:r>
              <a:t>3e intention 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 b="0">
                <a:solidFill>
                  <a:srgbClr val="FFC000"/>
                </a:solidFill>
              </a:rPr>
              <a:t>PRISTINAMYCINE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FFC000"/>
                </a:solidFill>
              </a:rPr>
              <a:t>: 1g x 4 /J pendant 10 jours (75% éradication)</a:t>
            </a:r>
          </a:p>
          <a:p>
            <a:pPr marL="0" lvl="4" indent="2121408" defTabSz="2121354">
              <a:spcBef>
                <a:spcPts val="3900"/>
              </a:spcBef>
              <a:buSzTx/>
              <a:buNone/>
              <a:defRPr sz="5220" baseline="29701"/>
            </a:pPr>
            <a:r>
              <a:t>          </a:t>
            </a:r>
            <a:r>
              <a:rPr>
                <a:solidFill>
                  <a:srgbClr val="FFC000"/>
                </a:solidFill>
              </a:rPr>
              <a:t>MINOCYCLINE</a:t>
            </a:r>
            <a:r>
              <a:t> </a:t>
            </a:r>
            <a:r>
              <a:rPr>
                <a:solidFill>
                  <a:srgbClr val="FFC000"/>
                </a:solidFill>
              </a:rPr>
              <a:t>: 100 mg x 2 /J pendant 14 jours (71% éradication)</a:t>
            </a:r>
          </a:p>
          <a:p>
            <a:pPr marL="0" lvl="4" indent="2121408" defTabSz="2121354">
              <a:spcBef>
                <a:spcPts val="3900"/>
              </a:spcBef>
              <a:buSzTx/>
              <a:buNone/>
              <a:defRPr sz="5220" baseline="29701"/>
            </a:pPr>
            <a:r>
              <a:t>          </a:t>
            </a:r>
            <a:r>
              <a:rPr>
                <a:solidFill>
                  <a:srgbClr val="FFC000"/>
                </a:solidFill>
              </a:rPr>
              <a:t>DOXYCYCLINE</a:t>
            </a:r>
            <a:r>
              <a:t> </a:t>
            </a:r>
            <a:r>
              <a:rPr>
                <a:solidFill>
                  <a:srgbClr val="FFC000"/>
                </a:solidFill>
              </a:rPr>
              <a:t>: 100 mg x 2 / J pendant 14 jours (30-40% éradication)</a:t>
            </a:r>
          </a:p>
          <a:p>
            <a:pPr marL="530352" indent="-530352" defTabSz="2121354">
              <a:spcBef>
                <a:spcPts val="3900"/>
              </a:spcBef>
              <a:buFont typeface="Arial"/>
              <a:defRPr sz="5220" b="1" baseline="29701">
                <a:solidFill>
                  <a:srgbClr val="003462"/>
                </a:solidFill>
              </a:defRPr>
            </a:pPr>
            <a:r>
              <a:t>Attention : si formes compliquées (PID, épididymites) : </a:t>
            </a:r>
          </a:p>
          <a:p>
            <a:pPr marL="0" lvl="1" indent="530352" defTabSz="2121354">
              <a:spcBef>
                <a:spcPts val="3900"/>
              </a:spcBef>
              <a:buSzTx/>
              <a:buNone/>
              <a:defRPr sz="5220" baseline="29701">
                <a:solidFill>
                  <a:schemeClr val="accent5"/>
                </a:solidFill>
              </a:defRPr>
            </a:pPr>
            <a:r>
              <a:t>                      MOXIFLOXACINE : 400 mg pendant </a:t>
            </a:r>
            <a:r>
              <a:rPr b="1"/>
              <a:t>14 jours</a:t>
            </a:r>
          </a:p>
        </p:txBody>
      </p:sp>
      <p:pic>
        <p:nvPicPr>
          <p:cNvPr id="252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Fouéré S et al. Int J STD AIDS. 2021;32:1081-1083. doi: 10.1177/09564624211023025"/>
          <p:cNvSpPr txBox="1"/>
          <p:nvPr/>
        </p:nvSpPr>
        <p:spPr>
          <a:xfrm>
            <a:off x="491168" y="12827289"/>
            <a:ext cx="2340166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212121"/>
                </a:solidFill>
                <a:latin typeface="BlinkMacSystemFont"/>
                <a:ea typeface="BlinkMacSystemFont"/>
                <a:cs typeface="BlinkMacSystemFont"/>
                <a:sym typeface="BlinkMacSystemFont"/>
              </a:defRPr>
            </a:pPr>
            <a:r>
              <a:t>Jensen, J S et al. “2021 European guideline on the management of Mycoplasma genitalium infections.” </a:t>
            </a:r>
            <a:r>
              <a:rPr i="1"/>
              <a:t>Journal of the European Academy of Dermatology and Venereology : JEADV</a:t>
            </a:r>
            <a:r>
              <a:t> vol. 36,5 (2022): 641-650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En pratique</a:t>
            </a:r>
          </a:p>
        </p:txBody>
      </p:sp>
      <p:sp>
        <p:nvSpPr>
          <p:cNvPr id="256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57" name="Espace réservé du texte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>
                <a:solidFill>
                  <a:srgbClr val="003462"/>
                </a:solidFill>
              </a:defRPr>
            </a:pPr>
            <a:r>
              <a:t>Recherche de la mutation résistance aux Macrolides</a:t>
            </a:r>
          </a:p>
          <a:p>
            <a:pPr>
              <a:defRPr>
                <a:solidFill>
                  <a:srgbClr val="003462"/>
                </a:solidFill>
              </a:defRPr>
            </a:pPr>
            <a:r>
              <a:t>Si possibilité de différer le traitement : on attend le résultat puis cf plus haut</a:t>
            </a:r>
          </a:p>
          <a:p>
            <a:pPr>
              <a:defRPr>
                <a:solidFill>
                  <a:srgbClr val="003462"/>
                </a:solidFill>
              </a:defRPr>
            </a:pPr>
            <a:r>
              <a:t>Sinon </a:t>
            </a:r>
            <a:r>
              <a:rPr b="1"/>
              <a:t>traitement séquentiel </a:t>
            </a:r>
            <a:r>
              <a:t>en attendant le résultat : </a:t>
            </a:r>
          </a:p>
        </p:txBody>
      </p:sp>
      <p:pic>
        <p:nvPicPr>
          <p:cNvPr id="258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04" y="7534322"/>
            <a:ext cx="13037591" cy="548111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Fouéré S et al. Int J STD AIDS. 2021;32:1081-1083. doi: 10.1177/09564624211023025"/>
          <p:cNvSpPr txBox="1"/>
          <p:nvPr/>
        </p:nvSpPr>
        <p:spPr>
          <a:xfrm>
            <a:off x="491168" y="13017788"/>
            <a:ext cx="234016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i="1">
                <a:solidFill>
                  <a:srgbClr val="212121"/>
                </a:solidFill>
                <a:latin typeface="BlinkMacSystemFont"/>
                <a:ea typeface="BlinkMacSystemFont"/>
                <a:cs typeface="BlinkMacSystemFont"/>
                <a:sym typeface="BlinkMacSystemFont"/>
              </a:defRPr>
            </a:lvl1pPr>
          </a:lstStyle>
          <a:p>
            <a:r>
              <a:t>Mycoplasma genitalium :  mécanismes et épidémiologie de l’antibiorésistance. Recommandations 2021-2022, Pr Sabine Pereyre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Quand rechercher M G ?</a:t>
            </a:r>
          </a:p>
        </p:txBody>
      </p:sp>
      <p:sp>
        <p:nvSpPr>
          <p:cNvPr id="263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HAS juillet 2022</a:t>
            </a:r>
          </a:p>
        </p:txBody>
      </p:sp>
      <p:sp>
        <p:nvSpPr>
          <p:cNvPr id="264" name="Espace réservé du texte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003462"/>
                </a:solidFill>
              </a:defRPr>
            </a:pPr>
            <a:r>
              <a:t>en présence de </a:t>
            </a:r>
            <a:r>
              <a:rPr b="1"/>
              <a:t>symptômes d’urétrite ou de cervicite aiguë </a:t>
            </a:r>
            <a:r>
              <a:t>; </a:t>
            </a: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4356">
                <a:solidFill>
                  <a:srgbClr val="003462"/>
                </a:solidFill>
              </a:defRPr>
            </a:pP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003462"/>
                </a:solidFill>
              </a:defRPr>
            </a:pPr>
            <a:r>
              <a:t>en présence de </a:t>
            </a:r>
            <a:r>
              <a:rPr b="1"/>
              <a:t>symptômes d’urétrite ou de cervicite récurrents ou persistants</a:t>
            </a:r>
            <a:r>
              <a:t>, en particulier lorsque M. genitalium n’a pas été recherché auparavant ; </a:t>
            </a: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4356">
                <a:solidFill>
                  <a:srgbClr val="003462"/>
                </a:solidFill>
              </a:defRPr>
            </a:pP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003462"/>
                </a:solidFill>
              </a:defRPr>
            </a:pPr>
            <a:r>
              <a:t>chez les </a:t>
            </a:r>
            <a:r>
              <a:rPr b="1"/>
              <a:t>partenaires sexuels actuels des patients infectés par M. genitalium </a:t>
            </a:r>
            <a:r>
              <a:t>;</a:t>
            </a: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4356">
                <a:solidFill>
                  <a:srgbClr val="003462"/>
                </a:solidFill>
              </a:defRPr>
            </a:pP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003462"/>
                </a:solidFill>
              </a:defRPr>
            </a:pPr>
            <a:r>
              <a:t>pour le </a:t>
            </a:r>
            <a:r>
              <a:rPr b="1"/>
              <a:t>contrôle microbiologique post-traitement de l’infection à M. genitalium</a:t>
            </a:r>
            <a:r>
              <a:t>, à réaliser à environ trois semaines de distance de la fin de traitement</a:t>
            </a:r>
          </a:p>
        </p:txBody>
      </p:sp>
      <p:pic>
        <p:nvPicPr>
          <p:cNvPr id="265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Quand rechercher M G ?</a:t>
            </a:r>
          </a:p>
        </p:txBody>
      </p:sp>
      <p:sp>
        <p:nvSpPr>
          <p:cNvPr id="268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HAS juillet 2022</a:t>
            </a:r>
          </a:p>
        </p:txBody>
      </p:sp>
      <p:sp>
        <p:nvSpPr>
          <p:cNvPr id="269" name="Espace réservé du texte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D5D5D5"/>
                </a:solidFill>
              </a:defRPr>
            </a:pPr>
            <a:r>
              <a:t>en présence de </a:t>
            </a:r>
            <a:r>
              <a:rPr b="1"/>
              <a:t>symptômes d’urétrite ou de cervicite aiguë </a:t>
            </a:r>
            <a:r>
              <a:t>; </a:t>
            </a: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4356">
                <a:solidFill>
                  <a:srgbClr val="D5D5D5"/>
                </a:solidFill>
              </a:defRPr>
            </a:pP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D5D5D5"/>
                </a:solidFill>
              </a:defRPr>
            </a:pPr>
            <a:r>
              <a:t>en présence de </a:t>
            </a:r>
            <a:r>
              <a:rPr b="1"/>
              <a:t>symptômes d’urétrite ou de cervicite récurrents ou persistants</a:t>
            </a:r>
            <a:r>
              <a:t>, en particulier lorsque M. genitalium n’a pas été recherché auparavant ; </a:t>
            </a: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4356">
                <a:solidFill>
                  <a:srgbClr val="D5D5D5"/>
                </a:solidFill>
              </a:defRPr>
            </a:pP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D5D5D5"/>
                </a:solidFill>
              </a:defRPr>
            </a:pPr>
            <a:r>
              <a:t>chez les </a:t>
            </a:r>
            <a:r>
              <a:rPr b="1"/>
              <a:t>partenaires sexuels actuels des patients infectés par M. genitalium </a:t>
            </a:r>
            <a:r>
              <a:t>;</a:t>
            </a: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4356">
                <a:solidFill>
                  <a:srgbClr val="D5D5D5"/>
                </a:solidFill>
              </a:defRPr>
            </a:pPr>
            <a:endParaRPr sz="4356"/>
          </a:p>
          <a:p>
            <a:pPr marL="603504" indent="-603504" defTabSz="2413954">
              <a:lnSpc>
                <a:spcPct val="81000"/>
              </a:lnSpc>
              <a:spcBef>
                <a:spcPts val="4400"/>
              </a:spcBef>
              <a:defRPr sz="3959">
                <a:solidFill>
                  <a:srgbClr val="D5D5D5"/>
                </a:solidFill>
              </a:defRPr>
            </a:pPr>
            <a:r>
              <a:t>pour le </a:t>
            </a:r>
            <a:r>
              <a:rPr b="1"/>
              <a:t>contrôle microbiologique post-traitement de l’infection à M. genitalium</a:t>
            </a:r>
            <a:r>
              <a:t>, à réaliser à environ trois semaines de distance de la fin de traitement</a:t>
            </a:r>
          </a:p>
        </p:txBody>
      </p:sp>
      <p:pic>
        <p:nvPicPr>
          <p:cNvPr id="270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Rectangle 5"/>
          <p:cNvGrpSpPr/>
          <p:nvPr/>
        </p:nvGrpSpPr>
        <p:grpSpPr>
          <a:xfrm>
            <a:off x="3141305" y="4248503"/>
            <a:ext cx="18101389" cy="4882746"/>
            <a:chOff x="0" y="0"/>
            <a:chExt cx="18101388" cy="4882744"/>
          </a:xfrm>
        </p:grpSpPr>
        <p:sp>
          <p:nvSpPr>
            <p:cNvPr id="271" name="Rectangle"/>
            <p:cNvSpPr/>
            <p:nvPr/>
          </p:nvSpPr>
          <p:spPr>
            <a:xfrm>
              <a:off x="-1" y="0"/>
              <a:ext cx="18101390" cy="4882745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15151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2" name="PAS DE DEPISTAGE SYSTEMATIQUE !…"/>
            <p:cNvSpPr txBox="1"/>
            <p:nvPr/>
          </p:nvSpPr>
          <p:spPr>
            <a:xfrm>
              <a:off x="724249" y="19050"/>
              <a:ext cx="16638490" cy="4844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defTabSz="825500">
                <a:defRPr sz="4000" b="1" u="sng">
                  <a:solidFill>
                    <a:srgbClr val="A71500"/>
                  </a:solidFill>
                </a:defRPr>
              </a:pPr>
              <a:r>
                <a:t>PAS DE DEPISTAGE SYSTEMATIQUE ! </a:t>
              </a:r>
            </a:p>
            <a:p>
              <a:pPr defTabSz="825500">
                <a:defRPr sz="4000">
                  <a:solidFill>
                    <a:srgbClr val="A71500"/>
                  </a:solidFill>
                </a:defRPr>
              </a:pPr>
              <a:endParaRPr/>
            </a:p>
            <a:p>
              <a:pPr algn="just" defTabSz="825500">
                <a:defRPr sz="4000" b="1">
                  <a:solidFill>
                    <a:srgbClr val="003462"/>
                  </a:solidFill>
                </a:defRPr>
              </a:pPr>
              <a:r>
                <a:t>La HAS rappelle qu’il ne convient pas de rechercher ce mycoplasme en dehors de ces quatre indications, en particulier à des fins de dépistage d’infections sexuellement transmissibles chez un sujet asymptomatique.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Exemple</a:t>
            </a:r>
          </a:p>
        </p:txBody>
      </p:sp>
      <p:sp>
        <p:nvSpPr>
          <p:cNvPr id="276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Espace réservé du texte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8" name="Image 4" descr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103120"/>
            <a:ext cx="21970999" cy="11009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logo-1.png" descr="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r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Que faire?</a:t>
            </a:r>
          </a:p>
        </p:txBody>
      </p:sp>
      <p:sp>
        <p:nvSpPr>
          <p:cNvPr id="282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83" name="Espace réservé du texte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 b="1">
                <a:solidFill>
                  <a:srgbClr val="003462"/>
                </a:solidFill>
              </a:defRPr>
            </a:pPr>
            <a:r>
              <a:t>Rassurer</a:t>
            </a:r>
            <a:r>
              <a:rPr b="0"/>
              <a:t> : Clairance spontanée</a:t>
            </a:r>
          </a:p>
          <a:p>
            <a:pPr>
              <a:defRPr b="1">
                <a:solidFill>
                  <a:srgbClr val="003462"/>
                </a:solidFill>
              </a:defRPr>
            </a:pPr>
            <a:r>
              <a:t>Expliquer</a:t>
            </a:r>
            <a:r>
              <a:rPr b="0"/>
              <a:t> : Ne pas traiter pour limiter l’utilisation de l’azithromycine et limiter                    l’émergence de résistance</a:t>
            </a:r>
          </a:p>
          <a:p>
            <a:pPr>
              <a:defRPr b="1">
                <a:solidFill>
                  <a:srgbClr val="003462"/>
                </a:solidFill>
              </a:defRPr>
            </a:pPr>
            <a:r>
              <a:t>Ne pas traiter</a:t>
            </a:r>
          </a:p>
        </p:txBody>
      </p:sp>
      <p:pic>
        <p:nvPicPr>
          <p:cNvPr id="284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ST bactériennes en IDF : prévalence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IST bactériennes en IDF : prévalence</a:t>
            </a:r>
          </a:p>
        </p:txBody>
      </p:sp>
      <p:graphicFrame>
        <p:nvGraphicFramePr>
          <p:cNvPr id="161" name="Tableau 1"/>
          <p:cNvGraphicFramePr/>
          <p:nvPr/>
        </p:nvGraphicFramePr>
        <p:xfrm>
          <a:off x="840801" y="3580069"/>
          <a:ext cx="10972801" cy="824331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866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IST Bactériennes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b="1">
                          <a:solidFill>
                            <a:srgbClr val="003462"/>
                          </a:solidFill>
                        </a:rPr>
                        <a:t>Prévalence IDF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Prévalence France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66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- Chlamydiae Trachomatis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b="1">
                          <a:solidFill>
                            <a:srgbClr val="003462"/>
                          </a:solidFill>
                        </a:rPr>
                        <a:t>52.5 / 1000 hab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38.1 / 1000 hab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662"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003462"/>
                          </a:solidFill>
                        </a:defRPr>
                      </a:pPr>
                      <a:r>
                        <a:t>- Neisseria Gonorrhoeae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b="1">
                          <a:solidFill>
                            <a:srgbClr val="003462"/>
                          </a:solidFill>
                        </a:rPr>
                        <a:t>48.3 / 1000 hab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38.1 / 1000 hab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66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- Treponema Pallidum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b="1">
                          <a:solidFill>
                            <a:srgbClr val="003462"/>
                          </a:solidFill>
                        </a:rPr>
                        <a:t>57.6 / 1000 hab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37 / 1000 hab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866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3462"/>
                          </a:solidFill>
                        </a:rPr>
                        <a:t>- M. Genitalium </a:t>
                      </a:r>
                    </a:p>
                  </a:txBody>
                  <a:tcPr marL="50800" marR="50800" marT="50800" marB="50800" anchor="ctr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003462"/>
                          </a:solidFill>
                        </a:defRPr>
                      </a:pPr>
                      <a:r>
                        <a:t>1-3 % pop générale</a:t>
                      </a:r>
                    </a:p>
                    <a:p>
                      <a:pPr defTabSz="914400">
                        <a:defRPr sz="3200">
                          <a:solidFill>
                            <a:srgbClr val="003462"/>
                          </a:solidFill>
                        </a:defRPr>
                      </a:pPr>
                      <a:r>
                        <a:t>35% personnes ayant IST à répétition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2" name="Santé publique France – Bulletin de santé publique – Novembre 2021 – Île-de-France"/>
          <p:cNvSpPr txBox="1"/>
          <p:nvPr/>
        </p:nvSpPr>
        <p:spPr>
          <a:xfrm>
            <a:off x="491168" y="13017788"/>
            <a:ext cx="234016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Santé publique France – Bulletin de santé publique – Novembre 2021 – Île-de-France </a:t>
            </a:r>
          </a:p>
        </p:txBody>
      </p:sp>
      <p:pic>
        <p:nvPicPr>
          <p:cNvPr id="163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29267"/>
            <a:ext cx="4291887" cy="905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apture d’écran 2023-04-17 à 10.10.10.png" descr="Capture d’écran 2023-04-17 à 10.10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2473485"/>
            <a:ext cx="10927755" cy="10290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épistage des IST en pratique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Dépistage des IST en pratique : </a:t>
            </a:r>
          </a:p>
        </p:txBody>
      </p:sp>
      <p:sp>
        <p:nvSpPr>
          <p:cNvPr id="167" name="Chlamydia / Gonocoque :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79119" indent="-579119" defTabSz="2316421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sz="3800" u="sng">
                <a:solidFill>
                  <a:srgbClr val="003462"/>
                </a:solidFill>
              </a:defRPr>
            </a:pPr>
            <a:r>
              <a:t>Chlamydia trachomatis et Neisseria Gonorrhoeae : </a:t>
            </a:r>
            <a:endParaRPr sz="4560" b="0"/>
          </a:p>
          <a:p>
            <a:pPr marL="1737360" lvl="2" indent="-579119" defTabSz="2316421">
              <a:lnSpc>
                <a:spcPct val="90000"/>
              </a:lnSpc>
              <a:spcBef>
                <a:spcPts val="4200"/>
              </a:spcBef>
              <a:defRPr sz="3420">
                <a:solidFill>
                  <a:srgbClr val="003462"/>
                </a:solidFill>
              </a:defRPr>
            </a:pPr>
            <a:r>
              <a:t>PCR gonocoque / chlamydiae trachomatis par prélèvement local : </a:t>
            </a:r>
            <a:endParaRPr sz="4560"/>
          </a:p>
          <a:p>
            <a:pPr marL="4053839" lvl="6" indent="-579119" defTabSz="2316421">
              <a:spcBef>
                <a:spcPts val="4200"/>
              </a:spcBef>
              <a:defRPr sz="3420">
                <a:solidFill>
                  <a:srgbClr val="003462"/>
                </a:solidFill>
              </a:defRPr>
            </a:pPr>
            <a:r>
              <a:t>Prélèvement génital (H : urines 1e jet ; F : auto-prélèvement vaginal)</a:t>
            </a:r>
            <a:endParaRPr sz="4560"/>
          </a:p>
          <a:p>
            <a:pPr marL="4053839" lvl="6" indent="-579119" defTabSz="2316421">
              <a:spcBef>
                <a:spcPts val="4200"/>
              </a:spcBef>
              <a:defRPr sz="3420">
                <a:solidFill>
                  <a:srgbClr val="003462"/>
                </a:solidFill>
              </a:defRPr>
            </a:pPr>
            <a:r>
              <a:t>+/- écouvillon pharyngé</a:t>
            </a:r>
          </a:p>
          <a:p>
            <a:pPr marL="4053839" lvl="6" indent="-579119" defTabSz="2316421">
              <a:spcBef>
                <a:spcPts val="4200"/>
              </a:spcBef>
              <a:defRPr sz="3420">
                <a:solidFill>
                  <a:srgbClr val="003462"/>
                </a:solidFill>
              </a:defRPr>
            </a:pPr>
            <a:r>
              <a:t>+/- écouvillon anal</a:t>
            </a:r>
          </a:p>
          <a:p>
            <a:pPr marL="1158239" lvl="1" indent="-579119" defTabSz="2316421">
              <a:lnSpc>
                <a:spcPct val="90000"/>
              </a:lnSpc>
              <a:spcBef>
                <a:spcPts val="4200"/>
              </a:spcBef>
              <a:defRPr sz="3420" b="0">
                <a:solidFill>
                  <a:srgbClr val="003462"/>
                </a:solidFill>
              </a:defRPr>
            </a:pPr>
            <a:r>
              <a:t>Chlamydia : peut-être positif plusieurs semaines après contamination parfois (jusqu’à 21 jours)</a:t>
            </a:r>
            <a:endParaRPr sz="4560"/>
          </a:p>
          <a:p>
            <a:pPr marL="1158239" lvl="1" indent="-579119" defTabSz="2316421">
              <a:lnSpc>
                <a:spcPct val="90000"/>
              </a:lnSpc>
              <a:spcBef>
                <a:spcPts val="4200"/>
              </a:spcBef>
              <a:defRPr sz="3420" b="0">
                <a:solidFill>
                  <a:srgbClr val="003462"/>
                </a:solidFill>
              </a:defRPr>
            </a:pPr>
            <a:r>
              <a:t>NE PLUS FAIRE DE PRELEVEMENTS URETRAUX : Très douloureux et moins sensibles que 1er jet urinaire</a:t>
            </a:r>
            <a:endParaRPr sz="4560"/>
          </a:p>
          <a:p>
            <a:pPr marL="1158239" lvl="1" indent="-579119" defTabSz="2316421">
              <a:lnSpc>
                <a:spcPct val="90000"/>
              </a:lnSpc>
              <a:spcBef>
                <a:spcPts val="4200"/>
              </a:spcBef>
              <a:defRPr sz="3420">
                <a:solidFill>
                  <a:srgbClr val="003462"/>
                </a:solidFill>
              </a:defRPr>
            </a:pPr>
            <a:r>
              <a:t>Sérologies inutiles +++</a:t>
            </a:r>
          </a:p>
        </p:txBody>
      </p:sp>
      <p:pic>
        <p:nvPicPr>
          <p:cNvPr id="168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épistage des IST en pratique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Dépistage des IST en pratique : </a:t>
            </a:r>
          </a:p>
        </p:txBody>
      </p:sp>
      <p:sp>
        <p:nvSpPr>
          <p:cNvPr id="171" name="VIH : sérologie VIH type ELISA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>
                <a:solidFill>
                  <a:srgbClr val="003462"/>
                </a:solidFill>
              </a:defRPr>
            </a:pPr>
            <a:r>
              <a:t>VIH : </a:t>
            </a:r>
            <a:r>
              <a:rPr b="1"/>
              <a:t>sérologie VIH type ELISA</a:t>
            </a:r>
            <a:endParaRPr sz="4800"/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>
                <a:solidFill>
                  <a:srgbClr val="003462"/>
                </a:solidFill>
              </a:defRPr>
            </a:pPr>
            <a:r>
              <a:t>VHB : </a:t>
            </a:r>
            <a:r>
              <a:rPr b="1"/>
              <a:t>sérologie VHB (Ac anti-HBs, Ac anti-HBc, Ag HBs)</a:t>
            </a:r>
            <a:endParaRPr sz="4800"/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>
                <a:solidFill>
                  <a:srgbClr val="003462"/>
                </a:solidFill>
              </a:defRPr>
            </a:pPr>
            <a:r>
              <a:t>VHC : </a:t>
            </a:r>
            <a:r>
              <a:rPr b="1"/>
              <a:t>sérologie VHC</a:t>
            </a:r>
            <a:endParaRPr sz="4800"/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>
                <a:solidFill>
                  <a:srgbClr val="003462"/>
                </a:solidFill>
              </a:defRPr>
            </a:pPr>
            <a:r>
              <a:t>VHA : </a:t>
            </a:r>
            <a:r>
              <a:rPr b="1"/>
              <a:t>IgG VHA</a:t>
            </a:r>
            <a:endParaRPr sz="4800"/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>
                <a:solidFill>
                  <a:srgbClr val="003462"/>
                </a:solidFill>
              </a:defRPr>
            </a:pPr>
            <a:r>
              <a:t>Syphilis : </a:t>
            </a:r>
            <a:r>
              <a:rPr b="1"/>
              <a:t>test tréponémique (Ac anti-TP) et test non- tréponémique (VDRL ou RPR)</a:t>
            </a:r>
          </a:p>
        </p:txBody>
      </p:sp>
      <p:pic>
        <p:nvPicPr>
          <p:cNvPr id="172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nococci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Gonococcies : Traitement</a:t>
            </a:r>
          </a:p>
        </p:txBody>
      </p:sp>
      <p:sp>
        <p:nvSpPr>
          <p:cNvPr id="175" name="Auparavant : Recommandations (SFD 2016)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Auparavant : Recommandations (SFD 2016)</a:t>
            </a:r>
          </a:p>
        </p:txBody>
      </p:sp>
      <p:sp>
        <p:nvSpPr>
          <p:cNvPr id="176" name="Quel que soit le site :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>
                <a:solidFill>
                  <a:srgbClr val="003462"/>
                </a:solidFill>
              </a:defRPr>
            </a:pPr>
            <a:r>
              <a:t>Quel que soit le site : </a:t>
            </a:r>
          </a:p>
          <a:p>
            <a:pPr lvl="4">
              <a:defRPr>
                <a:solidFill>
                  <a:srgbClr val="003462"/>
                </a:solidFill>
              </a:defRPr>
            </a:pPr>
            <a:endParaRPr/>
          </a:p>
          <a:p>
            <a:pPr lvl="4">
              <a:defRPr>
                <a:solidFill>
                  <a:srgbClr val="003462"/>
                </a:solidFill>
              </a:defRPr>
            </a:pPr>
            <a:r>
              <a:t>CEFTRIAXONE 500 mg IM</a:t>
            </a:r>
          </a:p>
        </p:txBody>
      </p:sp>
      <p:pic>
        <p:nvPicPr>
          <p:cNvPr id="177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nococci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Gonococcies : Traitement</a:t>
            </a:r>
          </a:p>
        </p:txBody>
      </p:sp>
      <p:sp>
        <p:nvSpPr>
          <p:cNvPr id="180" name="Evolution depuis :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Evolution depuis : </a:t>
            </a:r>
          </a:p>
        </p:txBody>
      </p:sp>
      <p:sp>
        <p:nvSpPr>
          <p:cNvPr id="181" name="Crainte de développement d’un souche multi résistante aux AB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>
                <a:solidFill>
                  <a:srgbClr val="003462"/>
                </a:solidFill>
              </a:defRPr>
            </a:pPr>
            <a:r>
              <a:t>Crainte de développement d’un souche multi résistante aux AB </a:t>
            </a:r>
          </a:p>
          <a:p>
            <a:pPr>
              <a:defRPr>
                <a:solidFill>
                  <a:srgbClr val="003462"/>
                </a:solidFill>
              </a:defRPr>
            </a:pPr>
            <a:r>
              <a:t>Souches résistantes décrites de façon sporadiques aux Etats-Unis et en Europe ; plus préoccupantes en Asie</a:t>
            </a:r>
          </a:p>
          <a:p>
            <a:pPr>
              <a:defRPr>
                <a:solidFill>
                  <a:srgbClr val="003462"/>
                </a:solidFill>
              </a:defRPr>
            </a:pPr>
            <a:r>
              <a:t>Beaucoup d’échecs de la CEFTRIAXONE 500mg sur portage pharyngé </a:t>
            </a:r>
          </a:p>
        </p:txBody>
      </p:sp>
      <p:sp>
        <p:nvSpPr>
          <p:cNvPr id="182" name="Fouéré S et al. Int J STD AIDS. 2021;32:1081-1083. doi: 10.1177/09564624211023025"/>
          <p:cNvSpPr txBox="1"/>
          <p:nvPr/>
        </p:nvSpPr>
        <p:spPr>
          <a:xfrm>
            <a:off x="491168" y="13017788"/>
            <a:ext cx="234016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Fouéré S et al. Int J STD AIDS. 2021;32:1081-1083. doi: 10.1177/09564624211023025</a:t>
            </a:r>
          </a:p>
        </p:txBody>
      </p:sp>
      <p:pic>
        <p:nvPicPr>
          <p:cNvPr id="183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nococci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Gonococcies : Traitement </a:t>
            </a:r>
          </a:p>
        </p:txBody>
      </p:sp>
      <p:sp>
        <p:nvSpPr>
          <p:cNvPr id="186" name="Auparavant : Recommandations (SFD 2016)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Auparavant : Recommandations (SFD 2016)</a:t>
            </a:r>
          </a:p>
        </p:txBody>
      </p:sp>
      <p:sp>
        <p:nvSpPr>
          <p:cNvPr id="187" name="Quel que soit le site :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>
                <a:solidFill>
                  <a:srgbClr val="003462"/>
                </a:solidFill>
              </a:defRPr>
            </a:pPr>
            <a:r>
              <a:t>Quel que soit le site : </a:t>
            </a:r>
          </a:p>
          <a:p>
            <a:pPr lvl="4">
              <a:defRPr>
                <a:solidFill>
                  <a:srgbClr val="003462"/>
                </a:solidFill>
              </a:defRPr>
            </a:pPr>
            <a:endParaRPr/>
          </a:p>
          <a:p>
            <a:pPr lvl="4">
              <a:defRPr>
                <a:solidFill>
                  <a:srgbClr val="003462"/>
                </a:solidFill>
              </a:defRPr>
            </a:pPr>
            <a:r>
              <a:t>CEFTRIAXONE 500 mg IM</a:t>
            </a:r>
          </a:p>
        </p:txBody>
      </p:sp>
      <p:sp>
        <p:nvSpPr>
          <p:cNvPr id="188" name="Fouéré S et al. Int J STD AIDS. 2021;32:1081-1083. doi: 10.1177/09564624211023025"/>
          <p:cNvSpPr txBox="1"/>
          <p:nvPr/>
        </p:nvSpPr>
        <p:spPr>
          <a:xfrm>
            <a:off x="491168" y="13017788"/>
            <a:ext cx="234016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Fouéré S et al. Int J STD AIDS. 2021;32:1081-1083. doi: 10.1177/09564624211023025</a:t>
            </a:r>
          </a:p>
        </p:txBody>
      </p:sp>
      <p:pic>
        <p:nvPicPr>
          <p:cNvPr id="189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nococcies :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Gonococcies : Traitement</a:t>
            </a:r>
          </a:p>
        </p:txBody>
      </p:sp>
      <p:sp>
        <p:nvSpPr>
          <p:cNvPr id="192" name="Auparavant : Recommandations (SFD 2016)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Auparavant : Recommandations (SFD 2016)</a:t>
            </a:r>
          </a:p>
        </p:txBody>
      </p:sp>
      <p:sp>
        <p:nvSpPr>
          <p:cNvPr id="193" name="Quel que soit le site :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>
                <a:solidFill>
                  <a:srgbClr val="003462"/>
                </a:solidFill>
              </a:defRPr>
            </a:pPr>
            <a:r>
              <a:t>Quel que soit le site : </a:t>
            </a:r>
          </a:p>
          <a:p>
            <a:pPr lvl="4">
              <a:defRPr>
                <a:solidFill>
                  <a:srgbClr val="003462"/>
                </a:solidFill>
              </a:defRPr>
            </a:pPr>
            <a:endParaRPr/>
          </a:p>
          <a:p>
            <a:pPr lvl="4">
              <a:defRPr strike="sngStrike">
                <a:solidFill>
                  <a:srgbClr val="003462"/>
                </a:solidFill>
              </a:defRPr>
            </a:pPr>
            <a:r>
              <a:t>CEFTRIAXONE 500 mg IM</a:t>
            </a:r>
          </a:p>
        </p:txBody>
      </p:sp>
      <p:sp>
        <p:nvSpPr>
          <p:cNvPr id="194" name="Fouéré S et al. Int J STD AIDS. 2021;32:1081-1083. doi: 10.1177/09564624211023025"/>
          <p:cNvSpPr txBox="1"/>
          <p:nvPr/>
        </p:nvSpPr>
        <p:spPr>
          <a:xfrm>
            <a:off x="491168" y="13017788"/>
            <a:ext cx="234016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Fouéré S et al. Int J STD AIDS. 2021;32:1081-1083. doi: 10.1177/09564624211023025</a:t>
            </a:r>
          </a:p>
        </p:txBody>
      </p:sp>
      <p:pic>
        <p:nvPicPr>
          <p:cNvPr id="195" name="logo-1.png" descr="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55" y="1216567"/>
            <a:ext cx="4291887" cy="90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Personnalisé</PresentationFormat>
  <Paragraphs>187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BlinkMacSystemFont</vt:lpstr>
      <vt:lpstr>Helvetica</vt:lpstr>
      <vt:lpstr>Helvetica Neue</vt:lpstr>
      <vt:lpstr>Helvetica Neue Medium</vt:lpstr>
      <vt:lpstr>30_BasicColor</vt:lpstr>
      <vt:lpstr>Actualités sur les traitements des principales IST rencontrées en médecine générale</vt:lpstr>
      <vt:lpstr>Actualités IST : plan</vt:lpstr>
      <vt:lpstr>IST bactériennes en IDF : prévalence</vt:lpstr>
      <vt:lpstr>Dépistage des IST en pratique : </vt:lpstr>
      <vt:lpstr>Dépistage des IST en pratique : </vt:lpstr>
      <vt:lpstr>Gonococcies : Traitement</vt:lpstr>
      <vt:lpstr>Gonococcies : Traitement</vt:lpstr>
      <vt:lpstr>Gonococcies : Traitement </vt:lpstr>
      <vt:lpstr>Gonococcies : Traitement</vt:lpstr>
      <vt:lpstr>Gonococcies : Traitement</vt:lpstr>
      <vt:lpstr>Gonococcies : Traitement</vt:lpstr>
      <vt:lpstr>Chlamydioses : Traitement</vt:lpstr>
      <vt:lpstr>Chlamydioses : Traitement </vt:lpstr>
      <vt:lpstr>Chlamydioses : Traitement</vt:lpstr>
      <vt:lpstr>Chlamydioses : Traitement</vt:lpstr>
      <vt:lpstr>Chlamydioses : Traitement </vt:lpstr>
      <vt:lpstr>Chlamydioses : </vt:lpstr>
      <vt:lpstr>Syphilis : Traitement</vt:lpstr>
      <vt:lpstr>Mycoplasme Genitalium</vt:lpstr>
      <vt:lpstr>Reco HAS</vt:lpstr>
      <vt:lpstr>En pratique</vt:lpstr>
      <vt:lpstr>Quand rechercher M G ?</vt:lpstr>
      <vt:lpstr>Quand rechercher M G ?</vt:lpstr>
      <vt:lpstr>Exemple</vt:lpstr>
      <vt:lpstr>Que faire?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Actualités sur les traitements des principales IST rencontrées en médecine générale</dc:title>
  <dc:creator>Isabelle Labusquiere</dc:creator>
  <cp:lastModifiedBy>Isabelle Labusquiere</cp:lastModifiedBy>
  <cp:revision>1</cp:revision>
  <dcterms:modified xsi:type="dcterms:W3CDTF">2023-06-29T07:41:15Z</dcterms:modified>
</cp:coreProperties>
</file>