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77" r:id="rId2"/>
    <p:sldId id="466" r:id="rId3"/>
    <p:sldId id="481" r:id="rId4"/>
    <p:sldId id="47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678E0-42D9-41E5-91F8-31C17FA696D7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DF7A-6B1C-4D82-AA4F-5047B7B2F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35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Bonjour à tous, </a:t>
            </a:r>
          </a:p>
          <a:p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je vous souhaite la bienvenue à ce deuxième groupe de travail dédié à la thématique des personnes âgées dans le cadre du projet e-Parcours.</a:t>
            </a:r>
          </a:p>
          <a:p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je tiens à vous remercier sincèrement d'avoir pris le temps de participer à cette réunion et de vous impliquer dans le projet. Votre présence et votre contribution sont essentielles pour son succès.</a:t>
            </a:r>
          </a:p>
          <a:p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Nous nous réunissons aujourd'hui pour poursuivre notre engagement commun envers l'amélioration du bien-être et de la qualité de vie de nos aînés, en mettant l'accent sur la coordination des soins et la continuité des parcours de vie. </a:t>
            </a:r>
          </a:p>
          <a:p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Ensemble, nous allons continuer à explorer et à développer des solutions innovantes afin de répondre aux besoins spécifiques des personnes âgées sur  notre territoire. </a:t>
            </a:r>
          </a:p>
          <a:p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je propose de faire un tour de table pour permettre à chacun de se présenter et de partager ses attentes et ses contributions pour cette session.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6CD17-DFE1-43FE-B764-B4663481E45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35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6CD9A3-412D-6223-DD39-C0C465577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3120DD-8639-60D5-7CF6-B477829BD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5671CF-566F-7234-3339-A1D4157E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C19C4-D22B-AB03-8E2E-284DFEB8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E56E9-CBFA-C2F9-D48D-ADEA486B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89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13697-FC27-CB33-EAE7-225EEC73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101949-C80C-C3C6-1EA2-276B2D690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4BB7FF-CA1D-A96C-7B5D-B3E0F5F0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0F0D78-6E98-AFEB-2BFC-A8DE932E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E0821E-35BC-D859-6C1A-BBF4CADD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51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A81271F-5B3E-B06A-2239-25B7E5D54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97C4CA-6B82-BDE7-7AB0-FD8DB5CA7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C93A99-48B7-9851-B558-6046D938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D87E25-D857-C231-7667-0EAED1C6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AE83F-A404-529F-1F43-3F374EF0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90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2132094" y="6006156"/>
            <a:ext cx="4320000" cy="597263"/>
          </a:xfrm>
        </p:spPr>
        <p:txBody>
          <a:bodyPr anchor="ctr" anchorCtr="0"/>
          <a:lstStyle>
            <a:lvl1pPr algn="l">
              <a:defRPr sz="1533"/>
            </a:lvl1pPr>
          </a:lstStyle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5039785" y="3524251"/>
            <a:ext cx="6337300" cy="1921933"/>
          </a:xfrm>
        </p:spPr>
        <p:txBody>
          <a:bodyPr/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3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TITRE DU DOCUMENT</a:t>
            </a: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3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Suite titre</a:t>
            </a: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56930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bl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8"/>
          <p:cNvSpPr>
            <a:spLocks noGrp="1"/>
          </p:cNvSpPr>
          <p:nvPr>
            <p:ph type="title" hasCustomPrompt="1"/>
          </p:nvPr>
        </p:nvSpPr>
        <p:spPr>
          <a:xfrm>
            <a:off x="1007436" y="260648"/>
            <a:ext cx="10849205" cy="576064"/>
          </a:xfrm>
          <a:prstGeom prst="rect">
            <a:avLst/>
          </a:prstGeom>
        </p:spPr>
        <p:txBody>
          <a:bodyPr/>
          <a:lstStyle>
            <a:lvl1pPr marL="0" algn="l" defTabSz="1219170" rtl="0" eaLnBrk="1" latinLnBrk="0" hangingPunct="1">
              <a:defRPr lang="fr-FR" sz="3200" kern="1200" cap="small" spc="400" dirty="0">
                <a:solidFill>
                  <a:srgbClr val="9F9F9F"/>
                </a:solidFill>
                <a:latin typeface="Century Gothic"/>
                <a:ea typeface="+mn-ea"/>
                <a:cs typeface="Calibri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texte 20"/>
          <p:cNvSpPr>
            <a:spLocks noGrp="1"/>
          </p:cNvSpPr>
          <p:nvPr>
            <p:ph type="body" sz="quarter" idx="10" hasCustomPrompt="1"/>
          </p:nvPr>
        </p:nvSpPr>
        <p:spPr>
          <a:xfrm>
            <a:off x="1775520" y="836715"/>
            <a:ext cx="10081120" cy="576063"/>
          </a:xfrm>
          <a:prstGeom prst="rect">
            <a:avLst/>
          </a:prstGeom>
        </p:spPr>
        <p:txBody>
          <a:bodyPr/>
          <a:lstStyle>
            <a:lvl1pPr marL="0" indent="0" algn="l" defTabSz="1219170" rtl="0" eaLnBrk="1" latinLnBrk="0" hangingPunct="1">
              <a:buNone/>
              <a:defRPr lang="fr-FR" sz="2133" kern="1200" spc="400" baseline="0" dirty="0">
                <a:solidFill>
                  <a:srgbClr val="00B0F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53913" y="6268010"/>
            <a:ext cx="71940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34DB02A8-1C4B-41A1-B7BC-C7A7285043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470538" y="0"/>
            <a:ext cx="3321207" cy="2515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470536" y="1700808"/>
            <a:ext cx="11386104" cy="489654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lang="fr-FR" sz="186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>
              <a:buClr>
                <a:srgbClr val="00B0F0"/>
              </a:buClr>
              <a:buFont typeface="Arial" panose="020B0604020202020204" pitchFamily="34" charset="0"/>
              <a:buChar char="•"/>
              <a:defRPr lang="fr-FR" sz="186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>
              <a:buClr>
                <a:srgbClr val="00B0F0"/>
              </a:buClr>
              <a:buFont typeface="Arial" panose="020B0604020202020204" pitchFamily="34" charset="0"/>
              <a:buChar char="•"/>
              <a:defRPr lang="fr-FR" sz="186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>
              <a:buClr>
                <a:srgbClr val="00B0F0"/>
              </a:buClr>
              <a:buFont typeface="Arial" panose="020B0604020202020204" pitchFamily="34" charset="0"/>
              <a:buChar char="•"/>
              <a:defRPr lang="fr-FR" sz="186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>
              <a:buClr>
                <a:srgbClr val="00B0F0"/>
              </a:buClr>
              <a:buFont typeface="Arial" panose="020B0604020202020204" pitchFamily="34" charset="0"/>
              <a:buChar char="•"/>
              <a:defRPr lang="fr-FR"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2247687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C2ABF-6FD9-06E6-EF09-78960E02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D052D-AF8F-1C6D-F2EE-94DE3519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17A810-DAC1-9A87-7E86-72CE3447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D983DF-D6EC-F483-E549-93E894A4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0AB6DD-36A2-0B13-DF81-26AD026B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5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36464-50DF-E4D5-1ABF-F55CF219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158B04-D1C3-C9D5-51BC-5019E19A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270CA2-DF96-A514-5B22-76B023A0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AF8D31-493A-FC4F-348B-1465738E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656F53-6570-FFE3-12E0-5AB011E5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33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D74C0-3ABB-951A-6805-4C237B20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1DCBC3-0885-D32C-F6D0-3D97E58B8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14F23B-4A95-EA32-98F5-E4C91AAB7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83DEBC-D58D-7F2E-372A-94953B38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9E8540-4496-A6F0-1A2C-79CF0AF1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2CBF6E-A389-0CB8-9B3C-257CFF53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92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9453E-6C60-EE6B-F2F8-0F913D9F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BB206-2233-0059-BA10-2445F0B6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38448F-DC7C-DF0C-E177-E9F16FC1D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37BA5A-AACE-C73D-CDDC-02DEBE535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C9DAF4-1DC1-BF8E-9B64-32EED1182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9EFFF7-0E69-6E17-3A1D-4B015CEB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405012-BD14-5EEF-4158-4D321DAE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B7C33FC-AF17-919F-0CB4-F1BF9CB5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66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6F50B-A029-4D11-4DA2-0D42E9F9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580487-5132-0407-CBC0-49EEDFC4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CB248B-4839-0B61-7BC8-396ED7A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62FDAD-BA67-DCC2-0AC3-640ABA24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74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0C1C32-53C0-2DBB-6213-BCD609C8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2AF64C-3DED-7674-F8DB-45E53F4B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9D159D-9529-ADC8-E399-4AFB6FB7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3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568AD-D8C4-C49B-0451-8526E7D6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FB0918-4A64-5AA5-C518-AF3154E7E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D02013-E330-6D34-4E10-65B02069F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80BE38-80D2-CDD0-24DA-7649E0EF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22688B-1819-F04F-C664-E541A5B4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BE1ED7-3BF5-E2A0-9E3A-E40509BE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62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7B16F-0CCB-8D59-6433-19E65626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F6D400-92C4-131C-8BE1-30366FCF5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E6E040-4707-D29E-124C-813195DE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455FC7-0313-25E7-5B5A-33823E7D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DBD816-434D-A58D-B9F6-AFAC645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934A91-96E4-A771-71F1-0BE7F5E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3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2100CD-F0EA-ED6E-2CE0-79CECC97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40123A-659B-5BC9-9894-4AE195B66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11B173-8423-5288-3422-850B61952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DF82-E58B-4BD8-B45C-079E85366F1D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71A9B5-8D36-CA1B-7210-B2D52EA51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60248F-B71B-A104-E4CA-BB6EBB81D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011B-EE9F-40FF-8951-4F70D5C8A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4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D23D62-17A8-6547-AF6B-323A348324DB}" type="datetime1">
              <a:rPr kumimoji="0" lang="fr-FR" sz="13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22/08/2023</a:t>
            </a:fld>
            <a:endParaRPr kumimoji="0" lang="fr-FR" sz="133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C140CD-8AED-46FF-A9A2-77308F3F39AE}" type="slidenum">
              <a:rPr kumimoji="0" lang="fr-FR" sz="13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33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532165" y="5868702"/>
            <a:ext cx="9392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alibri" panose="020F0502020204030204" pitchFamily="34" charset="0"/>
              </a:rPr>
              <a:t>Marie JAGER – Médecin Gériatre - Médecin coordonnateur de la Filière gériatrique Paris Nord-Est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Georges BILLARD – Masseur-kinésithérapeute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alibri" panose="020F0502020204030204" pitchFamily="34" charset="0"/>
              </a:rPr>
              <a:t>Idir AKNOUCHE – Chef de projet e-Parcours Paris Nord-Est</a:t>
            </a:r>
          </a:p>
        </p:txBody>
      </p:sp>
      <p:pic>
        <p:nvPicPr>
          <p:cNvPr id="10" name="Image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999407" y="296622"/>
            <a:ext cx="2069055" cy="5433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4447" y="1660866"/>
            <a:ext cx="113762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kern="1200" dirty="0">
                <a:solidFill>
                  <a:srgbClr val="1F4E79"/>
                </a:solidFill>
                <a:effectLst/>
                <a:latin typeface="Tahoma" panose="020B0604030504040204" pitchFamily="34" charset="0"/>
                <a:cs typeface="+mn-cs"/>
              </a:rPr>
              <a:t>Parcours pluriprofessionnel maintien des patients âgés à domicile</a:t>
            </a:r>
            <a:br>
              <a:rPr lang="fr-FR" sz="2800" b="1" kern="1200" dirty="0">
                <a:solidFill>
                  <a:srgbClr val="1F4E79"/>
                </a:solidFill>
                <a:effectLst/>
                <a:latin typeface="Tahoma" panose="020B0604030504040204" pitchFamily="34" charset="0"/>
                <a:cs typeface="+mn-cs"/>
              </a:rPr>
            </a:br>
            <a:r>
              <a:rPr lang="fr-FR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« FRAGILITE </a:t>
            </a:r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MOTRICE DE LA PERSONNE AGEE  »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Espace réservé de la date 2">
            <a:extLst>
              <a:ext uri="{FF2B5EF4-FFF2-40B4-BE49-F238E27FC236}">
                <a16:creationId xmlns:a16="http://schemas.microsoft.com/office/drawing/2014/main" id="{616593CF-347A-997C-D40F-3617056681DB}"/>
              </a:ext>
            </a:extLst>
          </p:cNvPr>
          <p:cNvSpPr txBox="1">
            <a:spLocks/>
          </p:cNvSpPr>
          <p:nvPr/>
        </p:nvSpPr>
        <p:spPr>
          <a:xfrm>
            <a:off x="10632000" y="6371066"/>
            <a:ext cx="1560000" cy="33375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cap="all" dirty="0">
                <a:solidFill>
                  <a:prstClr val="black"/>
                </a:solidFill>
                <a:latin typeface="Calibri" panose="020F0502020204030204"/>
              </a:rPr>
              <a:t>12</a:t>
            </a:r>
            <a:r>
              <a:rPr kumimoji="0" lang="fr-FR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/09/2023</a:t>
            </a:r>
          </a:p>
        </p:txBody>
      </p:sp>
      <p:pic>
        <p:nvPicPr>
          <p:cNvPr id="1026" name="Picture 2" descr="Accueil - CPTS Paris Neuf">
            <a:extLst>
              <a:ext uri="{FF2B5EF4-FFF2-40B4-BE49-F238E27FC236}">
                <a16:creationId xmlns:a16="http://schemas.microsoft.com/office/drawing/2014/main" id="{1E8036FC-BB69-5BC0-14BC-D1ABC913F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669" y="3692063"/>
            <a:ext cx="1940579" cy="153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ccueil - CPTS Paris Neuf">
            <a:extLst>
              <a:ext uri="{FF2B5EF4-FFF2-40B4-BE49-F238E27FC236}">
                <a16:creationId xmlns:a16="http://schemas.microsoft.com/office/drawing/2014/main" id="{D2365786-A07B-0BF5-8888-7771083D9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2" y="407132"/>
            <a:ext cx="2666122" cy="56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B3821B7-4442-ADB6-1452-6BEEE4F029EC}"/>
              </a:ext>
            </a:extLst>
          </p:cNvPr>
          <p:cNvSpPr txBox="1"/>
          <p:nvPr/>
        </p:nvSpPr>
        <p:spPr>
          <a:xfrm>
            <a:off x="706352" y="6168613"/>
            <a:ext cx="560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21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E3607-3CF7-9A8C-E0BD-7AA9230F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08" y="404965"/>
            <a:ext cx="10849205" cy="576064"/>
          </a:xfrm>
        </p:spPr>
        <p:txBody>
          <a:bodyPr/>
          <a:lstStyle/>
          <a:p>
            <a:r>
              <a:rPr lang="fr-FR" b="1" dirty="0"/>
              <a:t>Objectifs du parcours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D0435A-FEBE-0F46-1E35-1D1E73AF5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4DB02A8-1C4B-41A1-B7BC-C7A728504384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48" name="Google Shape;140;p17">
            <a:extLst>
              <a:ext uri="{FF2B5EF4-FFF2-40B4-BE49-F238E27FC236}">
                <a16:creationId xmlns:a16="http://schemas.microsoft.com/office/drawing/2014/main" id="{687F8D87-999F-B9F7-98AF-6BFBC0F27B1D}"/>
              </a:ext>
            </a:extLst>
          </p:cNvPr>
          <p:cNvGrpSpPr/>
          <p:nvPr/>
        </p:nvGrpSpPr>
        <p:grpSpPr>
          <a:xfrm>
            <a:off x="7966394" y="1556592"/>
            <a:ext cx="4138497" cy="4236704"/>
            <a:chOff x="5976766" y="1413758"/>
            <a:chExt cx="2863183" cy="3182073"/>
          </a:xfrm>
        </p:grpSpPr>
        <p:sp>
          <p:nvSpPr>
            <p:cNvPr id="85" name="Google Shape;141;p17">
              <a:extLst>
                <a:ext uri="{FF2B5EF4-FFF2-40B4-BE49-F238E27FC236}">
                  <a16:creationId xmlns:a16="http://schemas.microsoft.com/office/drawing/2014/main" id="{391762E4-6BF0-A7EE-7133-EF3A785784C1}"/>
                </a:ext>
              </a:extLst>
            </p:cNvPr>
            <p:cNvSpPr/>
            <p:nvPr/>
          </p:nvSpPr>
          <p:spPr>
            <a:xfrm>
              <a:off x="6288185" y="1478092"/>
              <a:ext cx="2551764" cy="3117739"/>
            </a:xfrm>
            <a:custGeom>
              <a:avLst/>
              <a:gdLst/>
              <a:ahLst/>
              <a:cxnLst/>
              <a:rect l="l" t="t" r="r" b="b"/>
              <a:pathLst>
                <a:path w="80880" h="98819" extrusionOk="0">
                  <a:moveTo>
                    <a:pt x="61675" y="1"/>
                  </a:moveTo>
                  <a:lnTo>
                    <a:pt x="59746" y="2953"/>
                  </a:lnTo>
                  <a:cubicBezTo>
                    <a:pt x="47447" y="4287"/>
                    <a:pt x="30778" y="17348"/>
                    <a:pt x="17991" y="36993"/>
                  </a:cubicBezTo>
                  <a:cubicBezTo>
                    <a:pt x="5216" y="56627"/>
                    <a:pt x="1" y="77153"/>
                    <a:pt x="3763" y="88940"/>
                  </a:cubicBezTo>
                  <a:lnTo>
                    <a:pt x="1846" y="91893"/>
                  </a:lnTo>
                  <a:lnTo>
                    <a:pt x="9335" y="96774"/>
                  </a:lnTo>
                  <a:cubicBezTo>
                    <a:pt x="11463" y="98159"/>
                    <a:pt x="13960" y="98818"/>
                    <a:pt x="16721" y="98818"/>
                  </a:cubicBezTo>
                  <a:cubicBezTo>
                    <a:pt x="29177" y="98818"/>
                    <a:pt x="47000" y="85403"/>
                    <a:pt x="60508" y="64663"/>
                  </a:cubicBezTo>
                  <a:cubicBezTo>
                    <a:pt x="76998" y="39327"/>
                    <a:pt x="80880" y="12514"/>
                    <a:pt x="69164" y="4882"/>
                  </a:cubicBezTo>
                  <a:lnTo>
                    <a:pt x="61675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142;p17">
              <a:extLst>
                <a:ext uri="{FF2B5EF4-FFF2-40B4-BE49-F238E27FC236}">
                  <a16:creationId xmlns:a16="http://schemas.microsoft.com/office/drawing/2014/main" id="{83DAEA5A-FFC2-58D0-12F2-C95AE7D67A5D}"/>
                </a:ext>
              </a:extLst>
            </p:cNvPr>
            <p:cNvSpPr/>
            <p:nvPr/>
          </p:nvSpPr>
          <p:spPr>
            <a:xfrm>
              <a:off x="6042521" y="1490208"/>
              <a:ext cx="2496173" cy="2875846"/>
            </a:xfrm>
            <a:custGeom>
              <a:avLst/>
              <a:gdLst/>
              <a:ahLst/>
              <a:cxnLst/>
              <a:rect l="l" t="t" r="r" b="b"/>
              <a:pathLst>
                <a:path w="79118" h="91152" extrusionOk="0">
                  <a:moveTo>
                    <a:pt x="60934" y="0"/>
                  </a:moveTo>
                  <a:cubicBezTo>
                    <a:pt x="49105" y="0"/>
                    <a:pt x="32210" y="12727"/>
                    <a:pt x="19372" y="32442"/>
                  </a:cubicBezTo>
                  <a:cubicBezTo>
                    <a:pt x="3679" y="56540"/>
                    <a:pt x="0" y="81960"/>
                    <a:pt x="11156" y="89211"/>
                  </a:cubicBezTo>
                  <a:cubicBezTo>
                    <a:pt x="13145" y="90509"/>
                    <a:pt x="15520" y="91151"/>
                    <a:pt x="18188" y="91151"/>
                  </a:cubicBezTo>
                  <a:cubicBezTo>
                    <a:pt x="22689" y="91151"/>
                    <a:pt x="28023" y="89323"/>
                    <a:pt x="33742" y="85734"/>
                  </a:cubicBezTo>
                  <a:cubicBezTo>
                    <a:pt x="42863" y="80008"/>
                    <a:pt x="52209" y="70292"/>
                    <a:pt x="59746" y="58719"/>
                  </a:cubicBezTo>
                  <a:cubicBezTo>
                    <a:pt x="75438" y="34621"/>
                    <a:pt x="79117" y="9201"/>
                    <a:pt x="67973" y="1950"/>
                  </a:cubicBezTo>
                  <a:cubicBezTo>
                    <a:pt x="65944" y="629"/>
                    <a:pt x="63564" y="0"/>
                    <a:pt x="60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143;p17">
              <a:extLst>
                <a:ext uri="{FF2B5EF4-FFF2-40B4-BE49-F238E27FC236}">
                  <a16:creationId xmlns:a16="http://schemas.microsoft.com/office/drawing/2014/main" id="{CAECE263-6FEA-B089-C7CB-83A682D96113}"/>
                </a:ext>
              </a:extLst>
            </p:cNvPr>
            <p:cNvSpPr/>
            <p:nvPr/>
          </p:nvSpPr>
          <p:spPr>
            <a:xfrm>
              <a:off x="5976766" y="1413758"/>
              <a:ext cx="2626885" cy="3028043"/>
            </a:xfrm>
            <a:custGeom>
              <a:avLst/>
              <a:gdLst/>
              <a:ahLst/>
              <a:cxnLst/>
              <a:rect l="l" t="t" r="r" b="b"/>
              <a:pathLst>
                <a:path w="83261" h="95976" extrusionOk="0">
                  <a:moveTo>
                    <a:pt x="60347" y="8119"/>
                  </a:moveTo>
                  <a:cubicBezTo>
                    <a:pt x="62638" y="8119"/>
                    <a:pt x="64709" y="8666"/>
                    <a:pt x="66473" y="9814"/>
                  </a:cubicBezTo>
                  <a:cubicBezTo>
                    <a:pt x="76212" y="16160"/>
                    <a:pt x="72986" y="38437"/>
                    <a:pt x="59282" y="59487"/>
                  </a:cubicBezTo>
                  <a:cubicBezTo>
                    <a:pt x="48076" y="76715"/>
                    <a:pt x="33265" y="87858"/>
                    <a:pt x="22917" y="87858"/>
                  </a:cubicBezTo>
                  <a:cubicBezTo>
                    <a:pt x="20621" y="87858"/>
                    <a:pt x="18545" y="87309"/>
                    <a:pt x="16776" y="86157"/>
                  </a:cubicBezTo>
                  <a:cubicBezTo>
                    <a:pt x="7037" y="79823"/>
                    <a:pt x="10264" y="57535"/>
                    <a:pt x="23968" y="36496"/>
                  </a:cubicBezTo>
                  <a:cubicBezTo>
                    <a:pt x="35187" y="19263"/>
                    <a:pt x="50004" y="8119"/>
                    <a:pt x="60347" y="8119"/>
                  </a:cubicBezTo>
                  <a:close/>
                  <a:moveTo>
                    <a:pt x="64163" y="0"/>
                  </a:moveTo>
                  <a:cubicBezTo>
                    <a:pt x="51705" y="0"/>
                    <a:pt x="33872" y="13409"/>
                    <a:pt x="20372" y="34151"/>
                  </a:cubicBezTo>
                  <a:cubicBezTo>
                    <a:pt x="3882" y="59487"/>
                    <a:pt x="0" y="86300"/>
                    <a:pt x="11716" y="93932"/>
                  </a:cubicBezTo>
                  <a:cubicBezTo>
                    <a:pt x="13842" y="95317"/>
                    <a:pt x="16338" y="95976"/>
                    <a:pt x="19098" y="95976"/>
                  </a:cubicBezTo>
                  <a:cubicBezTo>
                    <a:pt x="31550" y="95976"/>
                    <a:pt x="49379" y="82562"/>
                    <a:pt x="62877" y="61833"/>
                  </a:cubicBezTo>
                  <a:cubicBezTo>
                    <a:pt x="79379" y="36496"/>
                    <a:pt x="83261" y="9672"/>
                    <a:pt x="71545" y="2040"/>
                  </a:cubicBezTo>
                  <a:cubicBezTo>
                    <a:pt x="69418" y="658"/>
                    <a:pt x="66923" y="0"/>
                    <a:pt x="6416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144;p17">
              <a:extLst>
                <a:ext uri="{FF2B5EF4-FFF2-40B4-BE49-F238E27FC236}">
                  <a16:creationId xmlns:a16="http://schemas.microsoft.com/office/drawing/2014/main" id="{AD5401D3-B9A8-1494-2089-728C61BD2289}"/>
                </a:ext>
              </a:extLst>
            </p:cNvPr>
            <p:cNvSpPr/>
            <p:nvPr/>
          </p:nvSpPr>
          <p:spPr>
            <a:xfrm>
              <a:off x="6460238" y="1971155"/>
              <a:ext cx="1660003" cy="1913192"/>
            </a:xfrm>
            <a:custGeom>
              <a:avLst/>
              <a:gdLst/>
              <a:ahLst/>
              <a:cxnLst/>
              <a:rect l="l" t="t" r="r" b="b"/>
              <a:pathLst>
                <a:path w="52615" h="60640" extrusionOk="0">
                  <a:moveTo>
                    <a:pt x="36731" y="8124"/>
                  </a:moveTo>
                  <a:cubicBezTo>
                    <a:pt x="38009" y="8124"/>
                    <a:pt x="39164" y="8428"/>
                    <a:pt x="40149" y="9067"/>
                  </a:cubicBezTo>
                  <a:cubicBezTo>
                    <a:pt x="45566" y="12603"/>
                    <a:pt x="43768" y="25010"/>
                    <a:pt x="36136" y="36725"/>
                  </a:cubicBezTo>
                  <a:cubicBezTo>
                    <a:pt x="29890" y="46313"/>
                    <a:pt x="21643" y="52520"/>
                    <a:pt x="15884" y="52520"/>
                  </a:cubicBezTo>
                  <a:cubicBezTo>
                    <a:pt x="14606" y="52520"/>
                    <a:pt x="13451" y="52215"/>
                    <a:pt x="12467" y="51572"/>
                  </a:cubicBezTo>
                  <a:cubicBezTo>
                    <a:pt x="7049" y="48048"/>
                    <a:pt x="8847" y="35642"/>
                    <a:pt x="16467" y="23926"/>
                  </a:cubicBezTo>
                  <a:cubicBezTo>
                    <a:pt x="22715" y="14325"/>
                    <a:pt x="30966" y="8124"/>
                    <a:pt x="36731" y="8124"/>
                  </a:cubicBezTo>
                  <a:close/>
                  <a:moveTo>
                    <a:pt x="40542" y="0"/>
                  </a:moveTo>
                  <a:cubicBezTo>
                    <a:pt x="32673" y="0"/>
                    <a:pt x="21408" y="8473"/>
                    <a:pt x="12871" y="21581"/>
                  </a:cubicBezTo>
                  <a:cubicBezTo>
                    <a:pt x="2454" y="37583"/>
                    <a:pt x="1" y="54537"/>
                    <a:pt x="7407" y="59347"/>
                  </a:cubicBezTo>
                  <a:cubicBezTo>
                    <a:pt x="8751" y="60222"/>
                    <a:pt x="10329" y="60639"/>
                    <a:pt x="12074" y="60639"/>
                  </a:cubicBezTo>
                  <a:cubicBezTo>
                    <a:pt x="19943" y="60639"/>
                    <a:pt x="31205" y="52168"/>
                    <a:pt x="39732" y="39071"/>
                  </a:cubicBezTo>
                  <a:cubicBezTo>
                    <a:pt x="50162" y="23057"/>
                    <a:pt x="52615" y="6114"/>
                    <a:pt x="45209" y="1292"/>
                  </a:cubicBezTo>
                  <a:cubicBezTo>
                    <a:pt x="43865" y="417"/>
                    <a:pt x="42287" y="0"/>
                    <a:pt x="40542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145;p17">
              <a:extLst>
                <a:ext uri="{FF2B5EF4-FFF2-40B4-BE49-F238E27FC236}">
                  <a16:creationId xmlns:a16="http://schemas.microsoft.com/office/drawing/2014/main" id="{483C5EF0-EC63-E61D-0267-0118FAE8387C}"/>
                </a:ext>
              </a:extLst>
            </p:cNvPr>
            <p:cNvSpPr/>
            <p:nvPr/>
          </p:nvSpPr>
          <p:spPr>
            <a:xfrm>
              <a:off x="7016247" y="2611882"/>
              <a:ext cx="549191" cy="632956"/>
            </a:xfrm>
            <a:custGeom>
              <a:avLst/>
              <a:gdLst/>
              <a:ahLst/>
              <a:cxnLst/>
              <a:rect l="l" t="t" r="r" b="b"/>
              <a:pathLst>
                <a:path w="17407" h="20062" extrusionOk="0">
                  <a:moveTo>
                    <a:pt x="13407" y="0"/>
                  </a:moveTo>
                  <a:cubicBezTo>
                    <a:pt x="10805" y="0"/>
                    <a:pt x="7088" y="2799"/>
                    <a:pt x="4263" y="7143"/>
                  </a:cubicBezTo>
                  <a:cubicBezTo>
                    <a:pt x="810" y="12442"/>
                    <a:pt x="0" y="18038"/>
                    <a:pt x="2453" y="19633"/>
                  </a:cubicBezTo>
                  <a:cubicBezTo>
                    <a:pt x="2899" y="19923"/>
                    <a:pt x="3422" y="20061"/>
                    <a:pt x="4000" y="20061"/>
                  </a:cubicBezTo>
                  <a:cubicBezTo>
                    <a:pt x="6602" y="20061"/>
                    <a:pt x="10319" y="17263"/>
                    <a:pt x="13145" y="12918"/>
                  </a:cubicBezTo>
                  <a:cubicBezTo>
                    <a:pt x="16597" y="7620"/>
                    <a:pt x="17407" y="2024"/>
                    <a:pt x="14954" y="428"/>
                  </a:cubicBezTo>
                  <a:cubicBezTo>
                    <a:pt x="14508" y="138"/>
                    <a:pt x="13985" y="0"/>
                    <a:pt x="13407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148;p17">
            <a:extLst>
              <a:ext uri="{FF2B5EF4-FFF2-40B4-BE49-F238E27FC236}">
                <a16:creationId xmlns:a16="http://schemas.microsoft.com/office/drawing/2014/main" id="{C3CAD807-7F21-AE8B-BA51-7433B6CE7F98}"/>
              </a:ext>
            </a:extLst>
          </p:cNvPr>
          <p:cNvSpPr/>
          <p:nvPr/>
        </p:nvSpPr>
        <p:spPr>
          <a:xfrm>
            <a:off x="6095996" y="3161708"/>
            <a:ext cx="3851608" cy="296650"/>
          </a:xfrm>
          <a:custGeom>
            <a:avLst/>
            <a:gdLst/>
            <a:ahLst/>
            <a:cxnLst/>
            <a:rect l="l" t="t" r="r" b="b"/>
            <a:pathLst>
              <a:path w="102036" h="11866" extrusionOk="0">
                <a:moveTo>
                  <a:pt x="0" y="0"/>
                </a:moveTo>
                <a:lnTo>
                  <a:pt x="48082" y="0"/>
                </a:lnTo>
                <a:lnTo>
                  <a:pt x="102036" y="11866"/>
                </a:lnTo>
              </a:path>
            </a:pathLst>
          </a:custGeom>
          <a:noFill/>
          <a:ln w="19050" cap="flat" cmpd="sng">
            <a:solidFill>
              <a:srgbClr val="833CD8"/>
            </a:solidFill>
            <a:prstDash val="solid"/>
            <a:round/>
            <a:headEnd type="none" w="med" len="med"/>
            <a:tailEnd type="oval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Google Shape;151;p17">
            <a:extLst>
              <a:ext uri="{FF2B5EF4-FFF2-40B4-BE49-F238E27FC236}">
                <a16:creationId xmlns:a16="http://schemas.microsoft.com/office/drawing/2014/main" id="{5D475410-020B-5D05-DA0F-35137B474119}"/>
              </a:ext>
            </a:extLst>
          </p:cNvPr>
          <p:cNvSpPr/>
          <p:nvPr/>
        </p:nvSpPr>
        <p:spPr>
          <a:xfrm>
            <a:off x="6067085" y="3560146"/>
            <a:ext cx="3810498" cy="895707"/>
          </a:xfrm>
          <a:custGeom>
            <a:avLst/>
            <a:gdLst/>
            <a:ahLst/>
            <a:cxnLst/>
            <a:rect l="l" t="t" r="r" b="b"/>
            <a:pathLst>
              <a:path w="100026" h="18658" extrusionOk="0">
                <a:moveTo>
                  <a:pt x="0" y="18658"/>
                </a:moveTo>
                <a:lnTo>
                  <a:pt x="48653" y="18658"/>
                </a:lnTo>
                <a:lnTo>
                  <a:pt x="100026" y="0"/>
                </a:lnTo>
              </a:path>
            </a:pathLst>
          </a:custGeom>
          <a:noFill/>
          <a:ln w="19050" cap="flat" cmpd="sng">
            <a:solidFill>
              <a:srgbClr val="670591"/>
            </a:solidFill>
            <a:prstDash val="solid"/>
            <a:round/>
            <a:headEnd type="none" w="med" len="med"/>
            <a:tailEnd type="oval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Google Shape;154;p17">
            <a:extLst>
              <a:ext uri="{FF2B5EF4-FFF2-40B4-BE49-F238E27FC236}">
                <a16:creationId xmlns:a16="http://schemas.microsoft.com/office/drawing/2014/main" id="{57009C6B-38C5-6893-80A5-93BA9803D23A}"/>
              </a:ext>
            </a:extLst>
          </p:cNvPr>
          <p:cNvSpPr/>
          <p:nvPr/>
        </p:nvSpPr>
        <p:spPr>
          <a:xfrm>
            <a:off x="5973195" y="3713644"/>
            <a:ext cx="3840634" cy="1944785"/>
          </a:xfrm>
          <a:custGeom>
            <a:avLst/>
            <a:gdLst/>
            <a:ahLst/>
            <a:cxnLst/>
            <a:rect l="l" t="t" r="r" b="b"/>
            <a:pathLst>
              <a:path w="101918" h="48446" extrusionOk="0">
                <a:moveTo>
                  <a:pt x="0" y="48446"/>
                </a:moveTo>
                <a:lnTo>
                  <a:pt x="48446" y="48446"/>
                </a:lnTo>
                <a:lnTo>
                  <a:pt x="101918" y="0"/>
                </a:lnTo>
              </a:path>
            </a:pathLst>
          </a:custGeom>
          <a:noFill/>
          <a:ln w="19050" cap="flat" cmpd="sng">
            <a:solidFill>
              <a:srgbClr val="E81080"/>
            </a:solidFill>
            <a:prstDash val="solid"/>
            <a:round/>
            <a:headEnd type="none" w="med" len="med"/>
            <a:tailEnd type="oval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Google Shape;157;p17">
            <a:extLst>
              <a:ext uri="{FF2B5EF4-FFF2-40B4-BE49-F238E27FC236}">
                <a16:creationId xmlns:a16="http://schemas.microsoft.com/office/drawing/2014/main" id="{C63D61EA-37C9-80E9-FC6D-2E978056D1EE}"/>
              </a:ext>
            </a:extLst>
          </p:cNvPr>
          <p:cNvSpPr/>
          <p:nvPr/>
        </p:nvSpPr>
        <p:spPr>
          <a:xfrm>
            <a:off x="6067086" y="2049975"/>
            <a:ext cx="3901668" cy="1254885"/>
          </a:xfrm>
          <a:custGeom>
            <a:avLst/>
            <a:gdLst/>
            <a:ahLst/>
            <a:cxnLst/>
            <a:rect l="l" t="t" r="r" b="b"/>
            <a:pathLst>
              <a:path w="106037" h="43540" extrusionOk="0">
                <a:moveTo>
                  <a:pt x="0" y="0"/>
                </a:moveTo>
                <a:lnTo>
                  <a:pt x="49067" y="0"/>
                </a:lnTo>
                <a:lnTo>
                  <a:pt x="106037" y="43540"/>
                </a:lnTo>
              </a:path>
            </a:pathLst>
          </a:custGeom>
          <a:noFill/>
          <a:ln w="19050" cap="flat" cmpd="sng">
            <a:solidFill>
              <a:srgbClr val="AC71EC"/>
            </a:solidFill>
            <a:prstDash val="solid"/>
            <a:round/>
            <a:headEnd type="none" w="med" len="med"/>
            <a:tailEnd type="oval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Google Shape;159;p17">
            <a:extLst>
              <a:ext uri="{FF2B5EF4-FFF2-40B4-BE49-F238E27FC236}">
                <a16:creationId xmlns:a16="http://schemas.microsoft.com/office/drawing/2014/main" id="{5A9CAC39-DA47-A210-C6BE-3EAFD9B65DB2}"/>
              </a:ext>
            </a:extLst>
          </p:cNvPr>
          <p:cNvSpPr txBox="1"/>
          <p:nvPr/>
        </p:nvSpPr>
        <p:spPr>
          <a:xfrm>
            <a:off x="489275" y="1577439"/>
            <a:ext cx="5606725" cy="897879"/>
          </a:xfrm>
          <a:prstGeom prst="rect">
            <a:avLst/>
          </a:prstGeom>
          <a:solidFill>
            <a:srgbClr val="AC71EC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1600" b="1" dirty="0">
                <a:solidFill>
                  <a:prstClr val="white"/>
                </a:solidFill>
                <a:latin typeface="Fira Sans Condensed Medium"/>
              </a:rPr>
              <a:t>Repérer les personnes âgées en fragilité motrice ou en risque de le devenir, en utilisant  un test de fragilité motrice validé.</a:t>
            </a:r>
          </a:p>
        </p:txBody>
      </p:sp>
      <p:sp>
        <p:nvSpPr>
          <p:cNvPr id="54" name="Google Shape;160;p17">
            <a:extLst>
              <a:ext uri="{FF2B5EF4-FFF2-40B4-BE49-F238E27FC236}">
                <a16:creationId xmlns:a16="http://schemas.microsoft.com/office/drawing/2014/main" id="{49E2DBFA-E6BF-F32F-2017-2FD2F41BA702}"/>
              </a:ext>
            </a:extLst>
          </p:cNvPr>
          <p:cNvSpPr txBox="1"/>
          <p:nvPr/>
        </p:nvSpPr>
        <p:spPr>
          <a:xfrm>
            <a:off x="475638" y="5094528"/>
            <a:ext cx="5606725" cy="870677"/>
          </a:xfrm>
          <a:prstGeom prst="rect">
            <a:avLst/>
          </a:prstGeom>
          <a:solidFill>
            <a:srgbClr val="E8108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/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chemeClr val="bg1"/>
                </a:solidFill>
                <a:latin typeface="Roboto"/>
                <a:ea typeface="Roboto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fr-FR" altLang="fr-FR" sz="1600" dirty="0"/>
              <a:t>Améliorer ainsi la sécurité et la qualité de prise en charge des personnes âgées, notamment grâce aux outils numériques.</a:t>
            </a:r>
            <a:endParaRPr lang="fr-FR" sz="1600" dirty="0"/>
          </a:p>
        </p:txBody>
      </p:sp>
      <p:sp>
        <p:nvSpPr>
          <p:cNvPr id="55" name="Google Shape;161;p17">
            <a:extLst>
              <a:ext uri="{FF2B5EF4-FFF2-40B4-BE49-F238E27FC236}">
                <a16:creationId xmlns:a16="http://schemas.microsoft.com/office/drawing/2014/main" id="{D9FB0315-89C1-1FDA-2D39-C7D0DA6D5B31}"/>
              </a:ext>
            </a:extLst>
          </p:cNvPr>
          <p:cNvSpPr txBox="1"/>
          <p:nvPr/>
        </p:nvSpPr>
        <p:spPr>
          <a:xfrm>
            <a:off x="489275" y="2730604"/>
            <a:ext cx="5606725" cy="919233"/>
          </a:xfrm>
          <a:prstGeom prst="rect">
            <a:avLst/>
          </a:prstGeom>
          <a:solidFill>
            <a:srgbClr val="833CD8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/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chemeClr val="bg1"/>
                </a:solidFill>
                <a:latin typeface="Roboto"/>
                <a:ea typeface="Roboto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 defTabSz="609585">
              <a:defRPr/>
            </a:pPr>
            <a:r>
              <a:rPr lang="fr-FR" sz="1600" dirty="0">
                <a:solidFill>
                  <a:prstClr val="white"/>
                </a:solidFill>
                <a:latin typeface="Fira Sans Condensed Medium"/>
              </a:rPr>
              <a:t>Evaluer et mieux orienter les patients </a:t>
            </a:r>
            <a:r>
              <a:rPr lang="fr-FR" sz="1600" b="1" dirty="0">
                <a:solidFill>
                  <a:prstClr val="white"/>
                </a:solidFill>
                <a:latin typeface="Fira Sans Condensed Medium"/>
              </a:rPr>
              <a:t>grâce à la coordination pluriprofessionnelle entre les acteurs de santé.</a:t>
            </a:r>
          </a:p>
        </p:txBody>
      </p:sp>
      <p:sp>
        <p:nvSpPr>
          <p:cNvPr id="56" name="Google Shape;162;p17">
            <a:extLst>
              <a:ext uri="{FF2B5EF4-FFF2-40B4-BE49-F238E27FC236}">
                <a16:creationId xmlns:a16="http://schemas.microsoft.com/office/drawing/2014/main" id="{0AD53DF4-FDDB-1BC7-D86B-8915575A87EF}"/>
              </a:ext>
            </a:extLst>
          </p:cNvPr>
          <p:cNvSpPr txBox="1"/>
          <p:nvPr/>
        </p:nvSpPr>
        <p:spPr>
          <a:xfrm>
            <a:off x="474816" y="3955337"/>
            <a:ext cx="5606725" cy="858798"/>
          </a:xfrm>
          <a:prstGeom prst="rect">
            <a:avLst/>
          </a:prstGeom>
          <a:solidFill>
            <a:srgbClr val="67059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/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1" i="0" u="none" strike="noStrike" cap="none">
                <a:solidFill>
                  <a:schemeClr val="bg1"/>
                </a:solidFill>
                <a:latin typeface="Roboto"/>
                <a:ea typeface="Roboto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 algn="ctr" defTabSz="609585">
              <a:defRPr/>
            </a:pPr>
            <a:r>
              <a:rPr lang="fr-FR" sz="1600" b="1" dirty="0">
                <a:solidFill>
                  <a:prstClr val="white"/>
                </a:solidFill>
                <a:latin typeface="Fira Sans Condensed Medium"/>
              </a:rPr>
              <a:t>Proposer des prises en charge adaptées et personnalisées dans le cadre d’un parcours de soins favorisant le maintien à domicile.</a:t>
            </a:r>
          </a:p>
        </p:txBody>
      </p:sp>
      <p:pic>
        <p:nvPicPr>
          <p:cNvPr id="3" name="Image 1">
            <a:extLst>
              <a:ext uri="{FF2B5EF4-FFF2-40B4-BE49-F238E27FC236}">
                <a16:creationId xmlns:a16="http://schemas.microsoft.com/office/drawing/2014/main" id="{2C78A7CA-2188-DCC8-16D1-3A3502515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130966"/>
            <a:ext cx="2311400" cy="607034"/>
          </a:xfrm>
          <a:prstGeom prst="rect">
            <a:avLst/>
          </a:prstGeom>
        </p:spPr>
      </p:pic>
      <p:pic>
        <p:nvPicPr>
          <p:cNvPr id="5" name="Picture 4" descr="Accueil - CPTS Paris Neuf">
            <a:extLst>
              <a:ext uri="{FF2B5EF4-FFF2-40B4-BE49-F238E27FC236}">
                <a16:creationId xmlns:a16="http://schemas.microsoft.com/office/drawing/2014/main" id="{C1AC9293-01DD-532C-EC29-6A9C455B1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226" y="268676"/>
            <a:ext cx="2978400" cy="62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72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58A38320-65D1-050D-D749-FEF4D6C16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1" y="88102"/>
            <a:ext cx="12016257" cy="668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6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1383B-2DD9-0801-5E36-9E002145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2E7188-7302-A19E-59BE-8B1288AAFF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B0CCC5-634B-460F-0834-1F45652E3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4DB02A8-1C4B-41A1-B7BC-C7A72850438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43C0D0-A037-0BB4-AF52-3164667A05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F1807CF-AA55-78A6-7C51-80012D44D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94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292</Words>
  <Application>Microsoft Office PowerPoint</Application>
  <PresentationFormat>Grand écran</PresentationFormat>
  <Paragraphs>27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Fira Sans Condensed Medium</vt:lpstr>
      <vt:lpstr>Roboto</vt:lpstr>
      <vt:lpstr>Söhne</vt:lpstr>
      <vt:lpstr>Tahoma</vt:lpstr>
      <vt:lpstr>Thème Office</vt:lpstr>
      <vt:lpstr>Présentation PowerPoint</vt:lpstr>
      <vt:lpstr>Objectifs du parcours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Idir AKNOUCHE (URA)</dc:creator>
  <cp:lastModifiedBy>Isabelle Labusquiere</cp:lastModifiedBy>
  <cp:revision>2</cp:revision>
  <dcterms:created xsi:type="dcterms:W3CDTF">2023-08-19T12:53:19Z</dcterms:created>
  <dcterms:modified xsi:type="dcterms:W3CDTF">2023-08-22T10:02:45Z</dcterms:modified>
</cp:coreProperties>
</file>